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7" r:id="rId2"/>
    <p:sldId id="259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8" r:id="rId19"/>
    <p:sldId id="283" r:id="rId20"/>
    <p:sldId id="28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6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0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0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8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6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1AA3-D318-4FAF-99F3-B6505A839A9F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A026-CD41-44BB-BD06-620988DC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36" y="81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Узловский</a:t>
            </a:r>
            <a:r>
              <a:rPr lang="ru-RU" sz="1400" b="1" dirty="0" smtClean="0"/>
              <a:t> железнодорожный техникум – филиал </a:t>
            </a:r>
            <a:r>
              <a:rPr lang="ru-RU" sz="1400" b="1" dirty="0"/>
              <a:t>федерального государственного бюджетного образовательного учреждения высшего образования «Петербургский государственный университет путей сообщения Императора Александра </a:t>
            </a:r>
            <a:r>
              <a:rPr lang="en-US" sz="1400" b="1" dirty="0"/>
              <a:t>I</a:t>
            </a:r>
            <a:r>
              <a:rPr lang="ru-RU" sz="1400" b="1" dirty="0"/>
              <a:t>»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в </a:t>
            </a:r>
            <a:r>
              <a:rPr lang="ru-RU" sz="1400" b="1" dirty="0"/>
              <a:t>г. </a:t>
            </a:r>
            <a:r>
              <a:rPr lang="ru-RU" sz="1400" b="1" dirty="0" smtClean="0"/>
              <a:t>Узловая 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268" y="870273"/>
            <a:ext cx="471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Номинация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«Моя гостеприимная Россия»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589240"/>
            <a:ext cx="352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Подготовила: Агафонова Полина</a:t>
            </a:r>
          </a:p>
          <a:p>
            <a:pPr algn="just"/>
            <a:r>
              <a:rPr lang="ru-RU" sz="1600" b="1" dirty="0" smtClean="0"/>
              <a:t>Руководители: </a:t>
            </a:r>
          </a:p>
          <a:p>
            <a:pPr algn="just"/>
            <a:r>
              <a:rPr lang="ru-RU" sz="1600" b="1" dirty="0" smtClean="0"/>
              <a:t>Чуркина Людмила Николаевна;</a:t>
            </a:r>
          </a:p>
          <a:p>
            <a:pPr algn="just"/>
            <a:r>
              <a:rPr lang="ru-RU" sz="1600" b="1" dirty="0" err="1" smtClean="0"/>
              <a:t>Зударева</a:t>
            </a:r>
            <a:r>
              <a:rPr lang="ru-RU" sz="1600" b="1" dirty="0" smtClean="0"/>
              <a:t> Надежда Александровна.</a:t>
            </a:r>
            <a:endParaRPr lang="ru-RU" sz="16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1316" y="1039562"/>
            <a:ext cx="8064896" cy="5314764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endParaRPr lang="ru-RU" sz="2800" dirty="0">
              <a:latin typeface="Arial Black" pitchFamily="34" charset="0"/>
            </a:endParaRP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endParaRPr lang="ru-RU" sz="2800" dirty="0">
              <a:latin typeface="Arial Black" pitchFamily="34" charset="0"/>
            </a:endParaRP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Тема проекта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  «Тульский кремль – сердце города»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t="25204"/>
          <a:stretch/>
        </p:blipFill>
        <p:spPr bwMode="auto">
          <a:xfrm>
            <a:off x="2411760" y="1870559"/>
            <a:ext cx="4608512" cy="258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059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49153"/>
            <a:ext cx="502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Башня Одоевских ворот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img.lookmytrips.com/images/look5orv/big-57017919ff93675b690a436d-57a026c0eaab5-1bq09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314"/>
            <a:ext cx="3672408" cy="55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40768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2000" b="1" dirty="0" smtClean="0"/>
              <a:t>Башней Одоевских ворот названа потому</a:t>
            </a:r>
            <a:r>
              <a:rPr lang="en-US" sz="2000" b="1" dirty="0" smtClean="0"/>
              <a:t>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что шла через неё дорога на Одоев-городок  Тульской губернии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Второе название её –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Казанская –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так как на её фасаде</a:t>
            </a:r>
            <a:r>
              <a:rPr lang="en-US" sz="2000" b="1" dirty="0" smtClean="0"/>
              <a:t>,</a:t>
            </a:r>
            <a:r>
              <a:rPr lang="ru-RU" sz="2000" b="1" dirty="0" smtClean="0"/>
              <a:t> в нише</a:t>
            </a:r>
            <a:r>
              <a:rPr lang="en-US" sz="2000" b="1" dirty="0" smtClean="0"/>
              <a:t>,</a:t>
            </a:r>
            <a:r>
              <a:rPr lang="ru-RU" sz="2000" b="1" dirty="0" smtClean="0"/>
              <a:t> располагалась икона Казанской Божией матери</a:t>
            </a:r>
            <a:r>
              <a:rPr lang="en-US" sz="2000" b="1" dirty="0" smtClean="0"/>
              <a:t>.</a:t>
            </a:r>
            <a:r>
              <a:rPr lang="ru-RU" sz="2000" b="1" dirty="0" smtClean="0"/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b="1" dirty="0" smtClean="0"/>
              <a:t>Снаружи и изнутри она запиралась дубовыми воротами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b="1" dirty="0" smtClean="0"/>
              <a:t>Верх её завершает луковичная главка. А на шпиле установлен герб нашего города.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b="1" dirty="0" smtClean="0"/>
              <a:t>Это главная башня кремля - единственный сегодня вход в кремль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308585"/>
            <a:ext cx="3676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Никитская башня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upload.wikimedia.org/wikipedia/commons/3/39/Nikitskaya_tower_Tula_Krem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8133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918608"/>
            <a:ext cx="4176464" cy="482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/>
              <a:t>Никитска</a:t>
            </a:r>
            <a:r>
              <a:rPr lang="ru-RU" sz="2400" b="1" dirty="0" smtClean="0">
                <a:latin typeface="Arial" charset="0"/>
              </a:rPr>
              <a:t>я </a:t>
            </a:r>
            <a:r>
              <a:rPr lang="ru-RU" sz="2400" b="1" dirty="0" smtClean="0"/>
              <a:t>башня получила свое название из-за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местонахождения</a:t>
            </a:r>
            <a:r>
              <a:rPr lang="en-US" sz="2400" b="1" dirty="0" smtClean="0"/>
              <a:t>, </a:t>
            </a:r>
            <a:r>
              <a:rPr lang="ru-RU" sz="2400" b="1" dirty="0" smtClean="0"/>
              <a:t>так как этот район носил название 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Никитский  конец</a:t>
            </a:r>
            <a:r>
              <a:rPr lang="en-US" sz="2400" b="1" dirty="0" smtClean="0"/>
              <a:t>”</a:t>
            </a:r>
            <a:r>
              <a:rPr lang="ru-RU" sz="2400" b="1" dirty="0" smtClean="0">
                <a:latin typeface="Arial" charset="0"/>
              </a:rPr>
              <a:t>.</a:t>
            </a:r>
            <a:r>
              <a:rPr lang="ru-RU" sz="2400" b="1" dirty="0" smtClean="0"/>
              <a:t> Это угловая</a:t>
            </a:r>
            <a:r>
              <a:rPr lang="en-US" sz="2400" b="1" dirty="0" smtClean="0"/>
              <a:t>,</a:t>
            </a:r>
            <a:r>
              <a:rPr lang="ru-RU" sz="2400" b="1" dirty="0" smtClean="0"/>
              <a:t>и глухая башня</a:t>
            </a:r>
            <a:r>
              <a:rPr lang="en-US" sz="2400" b="1" dirty="0" smtClean="0"/>
              <a:t>.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Её нижний яру</a:t>
            </a:r>
            <a:r>
              <a:rPr lang="ru-RU" sz="2400" b="1" dirty="0">
                <a:latin typeface="Arial" charset="0"/>
              </a:rPr>
              <a:t>с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перекрыт полусферическим сводом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r>
              <a:rPr lang="en-US" sz="2400" b="1" dirty="0" smtClean="0"/>
              <a:t>                     </a:t>
            </a:r>
            <a:r>
              <a:rPr lang="ru-RU" sz="2400" b="1" dirty="0" smtClean="0"/>
              <a:t>	Никитская башня была разделена на три этажа или</a:t>
            </a:r>
            <a:r>
              <a:rPr lang="en-US" sz="2400" b="1" dirty="0" smtClean="0"/>
              <a:t>,</a:t>
            </a:r>
            <a:r>
              <a:rPr lang="ru-RU" sz="2400" b="1" dirty="0" smtClean="0"/>
              <a:t>как говорили</a:t>
            </a:r>
            <a:r>
              <a:rPr lang="en-US" sz="2400" b="1" dirty="0" smtClean="0"/>
              <a:t>,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en-US" sz="2400" b="1" dirty="0" smtClean="0"/>
              <a:t>”</a:t>
            </a:r>
            <a:r>
              <a:rPr lang="ru-RU" sz="2400" b="1" dirty="0" smtClean="0"/>
              <a:t>на три боя </a:t>
            </a:r>
            <a:r>
              <a:rPr lang="en-US" sz="2400" b="1" dirty="0" smtClean="0"/>
              <a:t>“</a:t>
            </a:r>
            <a:r>
              <a:rPr lang="ru-RU" sz="2400" b="1" dirty="0" smtClean="0">
                <a:latin typeface="Arial" charset="0"/>
              </a:rPr>
              <a:t>.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algn="just">
              <a:lnSpc>
                <a:spcPct val="80000"/>
              </a:lnSpc>
            </a:pPr>
            <a:r>
              <a:rPr lang="ru-RU" sz="2400" b="1" dirty="0" smtClean="0"/>
              <a:t>В </a:t>
            </a:r>
            <a:r>
              <a:rPr lang="en-US" sz="2400" b="1" dirty="0" err="1" smtClean="0"/>
              <a:t>XVll</a:t>
            </a:r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веке здесь был устроен застенок </a:t>
            </a:r>
            <a:r>
              <a:rPr lang="en-US" sz="2400" b="1" dirty="0" smtClean="0"/>
              <a:t>,</a:t>
            </a:r>
            <a:r>
              <a:rPr lang="ru-RU" sz="2400" b="1" dirty="0" smtClean="0"/>
              <a:t>где пытали тех</a:t>
            </a:r>
            <a:r>
              <a:rPr lang="en-US" sz="2400" b="1" dirty="0" smtClean="0"/>
              <a:t>,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кто вызывал подозрение у царских властей 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453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9554" y="116632"/>
            <a:ext cx="4885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Башня Ивановских ворот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Тула, Кремль. Башня Ивановских воро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25467"/>
          <a:stretch/>
        </p:blipFill>
        <p:spPr bwMode="auto">
          <a:xfrm>
            <a:off x="0" y="260648"/>
            <a:ext cx="4464496" cy="54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1142" y="1274025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Башня Ивановских проездных ворот отличается от других башен большим количеством белого камня. 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Попасть на башню можно с внутренней стороны кремля по лестнице. </a:t>
            </a:r>
          </a:p>
          <a:p>
            <a:pPr algn="just"/>
            <a:r>
              <a:rPr lang="ru-RU" sz="2000" b="1" dirty="0" smtClean="0"/>
              <a:t>Внутри кремля, </a:t>
            </a:r>
            <a:r>
              <a:rPr lang="ru-RU" sz="2000" b="1" dirty="0"/>
              <a:t>в </a:t>
            </a:r>
            <a:r>
              <a:rPr lang="ru-RU" sz="2000" b="1" dirty="0" smtClean="0"/>
              <a:t>стене, примыкающей  </a:t>
            </a:r>
            <a:r>
              <a:rPr lang="ru-RU" sz="2000" b="1" dirty="0"/>
              <a:t>к башне Ивановских ворот с юго-западной  стороны</a:t>
            </a:r>
            <a:r>
              <a:rPr lang="en-US" sz="2000" b="1" dirty="0"/>
              <a:t>,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/>
              <a:t>есть выходной арочный проем</a:t>
            </a:r>
            <a:r>
              <a:rPr lang="en-US" sz="2000" b="1" dirty="0"/>
              <a:t>.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/>
              <a:t>Этот  проем и давал нашим предкам возможность попадать на внутреннюю лестницу</a:t>
            </a:r>
            <a:r>
              <a:rPr lang="en-US" sz="2000" b="1" dirty="0"/>
              <a:t>.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/>
              <a:t>Она в свою очередь выводила на</a:t>
            </a:r>
            <a:r>
              <a:rPr lang="ru-RU" sz="2000" b="1" dirty="0">
                <a:latin typeface="Arial" charset="0"/>
              </a:rPr>
              <a:t> </a:t>
            </a:r>
            <a:r>
              <a:rPr lang="en-US" sz="2000" b="1" dirty="0"/>
              <a:t>“</a:t>
            </a:r>
            <a:r>
              <a:rPr lang="ru-RU" sz="2000" b="1" dirty="0"/>
              <a:t>боевой ход</a:t>
            </a:r>
            <a:r>
              <a:rPr lang="en-US" sz="2000" b="1" dirty="0"/>
              <a:t>” </a:t>
            </a:r>
            <a:r>
              <a:rPr lang="ru-RU" sz="2000" b="1" dirty="0"/>
              <a:t>стены</a:t>
            </a:r>
            <a:r>
              <a:rPr lang="en-US" sz="2000" b="1" dirty="0"/>
              <a:t>.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/>
              <a:t>В этом </a:t>
            </a:r>
            <a:r>
              <a:rPr lang="ru-RU" sz="2000" b="1" dirty="0" smtClean="0"/>
              <a:t>– уникальность </a:t>
            </a:r>
            <a:r>
              <a:rPr lang="ru-RU" sz="2000" b="1" dirty="0"/>
              <a:t>этой башни</a:t>
            </a:r>
            <a:r>
              <a:rPr lang="en-US" sz="2000" b="1" dirty="0"/>
              <a:t>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6342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2252" y="332655"/>
            <a:ext cx="4056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Ивановская башня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n71.ru/files/70068/krepm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14073"/>
          <a:stretch/>
        </p:blipFill>
        <p:spPr bwMode="auto">
          <a:xfrm>
            <a:off x="0" y="506504"/>
            <a:ext cx="4918249" cy="47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979883"/>
            <a:ext cx="3922692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/>
              <a:t>Самая красивая из всех башен кремля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Она построена в три этажа</a:t>
            </a:r>
            <a:r>
              <a:rPr lang="en-US" sz="2000" b="1" dirty="0" smtClean="0"/>
              <a:t>.  </a:t>
            </a:r>
            <a:r>
              <a:rPr lang="ru-RU" sz="2000" b="1" dirty="0" smtClean="0"/>
              <a:t>Восточная угловая Ивановская башня называлась в </a:t>
            </a:r>
            <a:r>
              <a:rPr lang="en-US" sz="2000" b="1" dirty="0" err="1" smtClean="0"/>
              <a:t>XVl</a:t>
            </a:r>
            <a:r>
              <a:rPr lang="ru-RU" sz="2000" b="1" dirty="0" smtClean="0"/>
              <a:t>  веке  </a:t>
            </a:r>
            <a:r>
              <a:rPr lang="ru-RU" sz="2000" b="1" dirty="0" err="1" smtClean="0"/>
              <a:t>Тайницкой</a:t>
            </a:r>
            <a:r>
              <a:rPr lang="en-US" sz="2000" b="1" dirty="0" smtClean="0"/>
              <a:t>,</a:t>
            </a:r>
            <a:r>
              <a:rPr lang="ru-RU" sz="2000" b="1" dirty="0" smtClean="0"/>
              <a:t> т</a:t>
            </a:r>
            <a:r>
              <a:rPr lang="en-US" sz="2000" b="1" dirty="0" smtClean="0"/>
              <a:t>.</a:t>
            </a:r>
            <a:r>
              <a:rPr lang="ru-RU" sz="2000" b="1" dirty="0" smtClean="0"/>
              <a:t>к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из подвала этой башни шёл к реке </a:t>
            </a:r>
            <a:r>
              <a:rPr lang="ru-RU" sz="2000" b="1" dirty="0" err="1" smtClean="0"/>
              <a:t>Упе</a:t>
            </a:r>
            <a:r>
              <a:rPr lang="ru-RU" sz="2000" b="1" dirty="0" smtClean="0"/>
              <a:t>  подземный ход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-</a:t>
            </a:r>
            <a:r>
              <a:rPr lang="en-US" sz="2000" b="1" dirty="0" smtClean="0"/>
              <a:t>,,</a:t>
            </a:r>
            <a:r>
              <a:rPr lang="ru-RU" sz="2000" b="1" dirty="0" smtClean="0"/>
              <a:t>тайник</a:t>
            </a:r>
            <a:r>
              <a:rPr lang="en-US" sz="2000" b="1" dirty="0" smtClean="0"/>
              <a:t>’’,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длиною около 70метров</a:t>
            </a:r>
            <a:r>
              <a:rPr lang="en-US" sz="2000" b="1" dirty="0" smtClean="0"/>
              <a:t>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обложенный дубовым срубом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latin typeface="Arial" charset="0"/>
              </a:rPr>
              <a:t>	</a:t>
            </a:r>
            <a:endParaRPr lang="ru-RU" sz="2000" b="1" dirty="0" smtClean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Тайник был нужен для обеспечения воинов водой во время осады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XVll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веке сруб сгнил и обвалился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В начале </a:t>
            </a:r>
            <a:r>
              <a:rPr lang="en-US" sz="2000" b="1" dirty="0" err="1" smtClean="0"/>
              <a:t>XVll</a:t>
            </a:r>
            <a:r>
              <a:rPr lang="ru-RU" sz="2000" b="1" dirty="0" smtClean="0"/>
              <a:t>  века башня называлась Предтеченской из-за монастыря</a:t>
            </a:r>
            <a:r>
              <a:rPr lang="en-US" sz="2000" b="1" dirty="0" smtClean="0"/>
              <a:t>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построенного в память воинов при защите кремля 21-23 июня 1552 года от  </a:t>
            </a:r>
            <a:r>
              <a:rPr lang="ru-RU" sz="2000" b="1" dirty="0" err="1" smtClean="0"/>
              <a:t>Дивлет-Герея</a:t>
            </a:r>
            <a:r>
              <a:rPr lang="en-US" sz="2000" b="1" dirty="0" smtClean="0"/>
              <a:t>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3605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1524" y="188640"/>
            <a:ext cx="389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Башня на погребу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Башня на погреб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6945"/>
            <a:ext cx="5157599" cy="38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980728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/>
              <a:t>Это единственная квадратная башня, не имеющая ворот, из пяти проезжих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pPr algn="just">
              <a:lnSpc>
                <a:spcPct val="80000"/>
              </a:lnSpc>
            </a:pPr>
            <a:r>
              <a:rPr lang="ru-RU" sz="2000" b="1" dirty="0">
                <a:latin typeface="Arial" charset="0"/>
              </a:rPr>
              <a:t>	</a:t>
            </a:r>
            <a:endParaRPr lang="ru-RU" sz="2000" b="1" dirty="0" smtClean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Под башней находился погреб с оружием и порохом</a:t>
            </a:r>
            <a:r>
              <a:rPr lang="en-US" sz="2000" b="1" dirty="0" smtClean="0"/>
              <a:t>.</a:t>
            </a:r>
            <a:r>
              <a:rPr lang="ru-RU" sz="2000" b="1" dirty="0" smtClean="0"/>
              <a:t> Башня лишена </a:t>
            </a:r>
            <a:r>
              <a:rPr lang="ru-RU" sz="2000" b="1" dirty="0" err="1" smtClean="0"/>
              <a:t>варовых</a:t>
            </a:r>
            <a:r>
              <a:rPr lang="ru-RU" sz="2000" b="1" dirty="0" smtClean="0"/>
              <a:t>  бойниц </a:t>
            </a:r>
            <a:r>
              <a:rPr lang="en-US" sz="2000" b="1" dirty="0" smtClean="0"/>
              <a:t>(</a:t>
            </a:r>
            <a:r>
              <a:rPr lang="ru-RU" sz="2000" b="1" dirty="0" smtClean="0"/>
              <a:t>нависающей верхней части стен</a:t>
            </a:r>
            <a:r>
              <a:rPr lang="en-US" sz="2000" b="1" dirty="0" smtClean="0"/>
              <a:t>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через отверстия в которой на врагов лили смолу</a:t>
            </a:r>
            <a:r>
              <a:rPr lang="en-US" sz="2000" b="1" dirty="0" smtClean="0"/>
              <a:t>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кипяток</a:t>
            </a:r>
            <a:r>
              <a:rPr lang="en-US" sz="2000" b="1" dirty="0" smtClean="0"/>
              <a:t>), </a:t>
            </a:r>
            <a:r>
              <a:rPr lang="ru-RU" sz="2000" b="1" dirty="0" smtClean="0"/>
              <a:t>поэтому она ровная без расширения в верхней части</a:t>
            </a:r>
            <a:r>
              <a:rPr lang="en-US" sz="2000" b="1" dirty="0" smtClean="0"/>
              <a:t>.</a:t>
            </a:r>
            <a:r>
              <a:rPr lang="ru-RU" sz="2000" b="1" dirty="0" smtClean="0">
                <a:latin typeface="Arial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latin typeface="Arial" charset="0"/>
              </a:rPr>
              <a:t>	</a:t>
            </a:r>
            <a:r>
              <a:rPr lang="ru-RU" sz="2000" b="1" dirty="0" smtClean="0"/>
              <a:t>С юго-восточной стороны башни в стене кремля сохранился проход</a:t>
            </a:r>
            <a:r>
              <a:rPr lang="en-US" sz="2000" b="1" dirty="0" smtClean="0"/>
              <a:t>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позволявший выйти на берег </a:t>
            </a:r>
            <a:r>
              <a:rPr lang="ru-RU" sz="2000" b="1" dirty="0" err="1" smtClean="0"/>
              <a:t>Упы</a:t>
            </a:r>
            <a:r>
              <a:rPr lang="en-US" sz="2000" b="1" dirty="0" smtClean="0"/>
              <a:t>. 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3050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88640"/>
            <a:ext cx="4750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Башня Водяных ворот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picsmedia.ru/images/1468986_tulskii-kreml-bashnya-vodyanyh-vo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2" y="799390"/>
            <a:ext cx="4504887" cy="60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1844824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Водяные проездные ворота называются так потому, что через них шел крестный ход к реке (воде) из церквей кремля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750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14045"/>
            <a:ext cx="400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Наугольная башня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05273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2400" b="1" dirty="0" smtClean="0"/>
              <a:t>Северная наугольная башня во многом похожа на Ивановскую</a:t>
            </a:r>
            <a:r>
              <a:rPr lang="ru-RU" sz="2400" b="1" dirty="0" smtClean="0">
                <a:latin typeface="Arial" charset="0"/>
              </a:rPr>
              <a:t> 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Тайницкую</a:t>
            </a:r>
            <a:r>
              <a:rPr lang="ru-RU" sz="2400" b="1" dirty="0" smtClean="0"/>
              <a:t>) башню</a:t>
            </a:r>
            <a:r>
              <a:rPr lang="en-US" sz="2400" b="1" dirty="0" smtClean="0"/>
              <a:t>.</a:t>
            </a:r>
            <a:r>
              <a:rPr lang="ru-RU" sz="2400" b="1" dirty="0" smtClean="0"/>
              <a:t>               Эта башня круглая</a:t>
            </a:r>
            <a:r>
              <a:rPr lang="en-US" sz="2400" b="1" dirty="0" smtClean="0"/>
              <a:t>,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глухая</a:t>
            </a:r>
            <a:r>
              <a:rPr lang="en-US" sz="2400" b="1" dirty="0" smtClean="0"/>
              <a:t>.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Называлась она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Наугольная к реке</a:t>
            </a:r>
            <a:r>
              <a:rPr lang="en-US" sz="2400" b="1" dirty="0" smtClean="0"/>
              <a:t>“,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так как здесь кремль ближе подходил к </a:t>
            </a:r>
            <a:r>
              <a:rPr lang="ru-RU" sz="2400" b="1" dirty="0" err="1" smtClean="0"/>
              <a:t>Упе</a:t>
            </a:r>
            <a:r>
              <a:rPr lang="en-US" sz="2400" b="1" dirty="0" smtClean="0"/>
              <a:t>.</a:t>
            </a:r>
            <a:r>
              <a:rPr lang="ru-RU" sz="2400" b="1" dirty="0" smtClean="0">
                <a:latin typeface="Arial" charset="0"/>
              </a:rPr>
              <a:t> </a:t>
            </a:r>
          </a:p>
          <a:p>
            <a:pPr algn="just"/>
            <a:r>
              <a:rPr lang="ru-RU" sz="2400" b="1" dirty="0">
                <a:latin typeface="Arial" charset="0"/>
              </a:rPr>
              <a:t>	</a:t>
            </a:r>
            <a:r>
              <a:rPr lang="ru-RU" sz="2400" b="1" dirty="0" smtClean="0"/>
              <a:t>В описях 1685 года эта башня ещё называлась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Угольной против Мясного ряда</a:t>
            </a:r>
            <a:r>
              <a:rPr lang="en-US" sz="2400" b="1" dirty="0" smtClean="0"/>
              <a:t>“,</a:t>
            </a:r>
            <a:r>
              <a:rPr lang="ru-RU" sz="2400" b="1" dirty="0" smtClean="0"/>
              <a:t>       так как с наружной стороны Тульского кремля были устроены мясные лавки</a:t>
            </a:r>
            <a:endParaRPr lang="ru-RU" sz="2400" b="1" dirty="0"/>
          </a:p>
        </p:txBody>
      </p:sp>
      <p:pic>
        <p:nvPicPr>
          <p:cNvPr id="1028" name="Picture 4" descr="https://pbs.twimg.com/media/D6xpExBWsAEjE6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" y="116632"/>
            <a:ext cx="4250837" cy="63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1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.tourister.ru/files/8/9/3/0/2/4/0/clones/870_600_fixedwid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9613"/>
          <a:stretch/>
        </p:blipFill>
        <p:spPr bwMode="auto">
          <a:xfrm>
            <a:off x="25152" y="476672"/>
            <a:ext cx="5301343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6495" y="292006"/>
            <a:ext cx="3817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Башня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Пятницких ворот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3" y="1412776"/>
            <a:ext cx="3456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charset="0"/>
              </a:rPr>
              <a:t> </a:t>
            </a:r>
            <a:r>
              <a:rPr lang="ru-RU" sz="2400" b="1" dirty="0" smtClean="0"/>
              <a:t>Название своё башня получила из-з</a:t>
            </a:r>
            <a:r>
              <a:rPr lang="ru-RU" sz="2400" b="1" dirty="0" smtClean="0">
                <a:latin typeface="Arial" charset="0"/>
              </a:rPr>
              <a:t>а</a:t>
            </a:r>
            <a:r>
              <a:rPr lang="ru-RU" sz="2400" b="1" dirty="0" smtClean="0"/>
              <a:t> близлежащий </a:t>
            </a:r>
            <a:r>
              <a:rPr lang="en-US" sz="2400" b="1" dirty="0" smtClean="0"/>
              <a:t>    </a:t>
            </a:r>
            <a:r>
              <a:rPr lang="ru-RU" sz="2400" b="1" dirty="0" smtClean="0"/>
              <a:t>Пятницкой </a:t>
            </a:r>
            <a:r>
              <a:rPr lang="en-US" sz="2400" b="1" dirty="0" smtClean="0"/>
              <a:t> </a:t>
            </a:r>
            <a:r>
              <a:rPr lang="ru-RU" sz="2400" b="1" dirty="0" smtClean="0"/>
              <a:t>церкви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algn="just"/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Эта единственная башня выполнена полностью из красного кирпича</a:t>
            </a:r>
            <a:r>
              <a:rPr lang="en-US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6071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Храмы кремля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upload.wikimedia.org/wikipedia/commons/thumb/7/7f/%D0%A2%D1%83%D0%BB%D0%B0%2C%D0%9A%D1%80%D0%B5%D0%BC%D0%BB%D1%8C%2C%D0%A1%D0%BE%D0%B1%D0%BE%D1%80_%D0%A3%D1%81%D0%BF%D0%B5%D0%BD%D1%81%D0%BA%D0%B8%D0%B9%2C_%D0%BE%D0%B1%D1%89%D0%B8%D0%B9_%D0%B2%D0%B8%D0%B4.jpg/1200px-%D0%A2%D1%83%D0%BB%D0%B0%2C%D0%9A%D1%80%D0%B5%D0%BC%D0%BB%D1%8C%2C%D0%A1%D0%BE%D0%B1%D0%BE%D1%80_%D0%A3%D1%81%D0%BF%D0%B5%D0%BD%D1%81%D0%BA%D0%B8%D0%B9%2C_%D0%BE%D0%B1%D1%89%D0%B8%D0%B9_%D0%B2%D0%B8%D0%B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9" y="1558082"/>
            <a:ext cx="4229851" cy="28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g.tourister.ru/files/8/9/4/2/6/5/6/clones/870_600_fixedwidt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05" y="1535113"/>
            <a:ext cx="4255780" cy="28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4449689"/>
            <a:ext cx="4173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Успенский собор Тульского кремля</a:t>
            </a:r>
          </a:p>
          <a:p>
            <a:pPr algn="just"/>
            <a:r>
              <a:rPr lang="ru-RU" b="1" dirty="0"/>
              <a:t>Построен в 1766 году.</a:t>
            </a:r>
          </a:p>
          <a:p>
            <a:pPr algn="just"/>
            <a:r>
              <a:rPr lang="ru-RU" dirty="0"/>
              <a:t>Реконструкция колокольни началась только в 2012 году. В 2015 году в день города состоялось торжественное открытие колокольни и всего восстановленного собора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5025" y="4449689"/>
            <a:ext cx="430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Богоявленский собор</a:t>
            </a:r>
            <a:r>
              <a:rPr lang="ru-RU" dirty="0"/>
              <a:t> — православный, бывший кафедральный, собор в Тульском кремле, в котором размещается Тульский  государственный музей. В 2012 г. основная часть экспозиции была перевезена в новое здание музея оружия в Заречье.</a:t>
            </a:r>
          </a:p>
        </p:txBody>
      </p:sp>
    </p:spTree>
    <p:extLst>
      <p:ext uri="{BB962C8B-B14F-4D97-AF65-F5344CB8AC3E}">
        <p14:creationId xmlns:p14="http://schemas.microsoft.com/office/powerpoint/2010/main" val="359310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esti-aleksin.ru/upload/iblock/fad/fad5d3f698dac2a25f031df7311fbd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1818"/>
          <a:stretch/>
        </p:blipFill>
        <p:spPr bwMode="auto">
          <a:xfrm>
            <a:off x="611560" y="188640"/>
            <a:ext cx="7632848" cy="52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5892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Тульская набережная ("Казанская набережная") </a:t>
            </a:r>
            <a:r>
              <a:rPr lang="ru-RU" dirty="0"/>
              <a:t>– это не просто территория вдоль реки </a:t>
            </a:r>
            <a:r>
              <a:rPr lang="ru-RU" dirty="0" err="1"/>
              <a:t>Упы</a:t>
            </a:r>
            <a:r>
              <a:rPr lang="ru-RU" dirty="0"/>
              <a:t>, но и один из самых масштабных проектов по благоустройству. 8 сентября 2018 г. состоялось ее официальное открытие.</a:t>
            </a:r>
          </a:p>
        </p:txBody>
      </p:sp>
    </p:spTree>
    <p:extLst>
      <p:ext uri="{BB962C8B-B14F-4D97-AF65-F5344CB8AC3E}">
        <p14:creationId xmlns:p14="http://schemas.microsoft.com/office/powerpoint/2010/main" val="208499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17698"/>
            <a:ext cx="3619509" cy="27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27892"/>
            <a:ext cx="3929090" cy="273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3212976"/>
            <a:ext cx="82089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itchFamily="18" charset="0"/>
              </a:rPr>
              <a:t>Князь московского государства Василий III укрепляет Тулу как каменный и огневой щит на подступах к столице с юга и начинает строительство каменного Тульского Кремля . Строительство было завершено к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1520 году</a:t>
            </a:r>
            <a:r>
              <a:rPr lang="ru-RU" b="1" dirty="0">
                <a:cs typeface="Times New Roman" pitchFamily="18" charset="0"/>
              </a:rPr>
              <a:t>. Стены Тульского Кремля, возведенные </a:t>
            </a:r>
            <a:r>
              <a:rPr lang="ru-RU" b="1" dirty="0" smtClean="0">
                <a:cs typeface="Times New Roman" pitchFamily="18" charset="0"/>
              </a:rPr>
              <a:t>около 500 </a:t>
            </a:r>
            <a:r>
              <a:rPr lang="ru-RU" b="1" dirty="0">
                <a:cs typeface="Times New Roman" pitchFamily="18" charset="0"/>
              </a:rPr>
              <a:t>лет назад, выдерживали бесчисленное количество жестоких осад. </a:t>
            </a:r>
            <a:endParaRPr lang="ru-RU" b="1" dirty="0" smtClean="0">
              <a:cs typeface="Times New Roman" pitchFamily="18" charset="0"/>
            </a:endParaRPr>
          </a:p>
          <a:p>
            <a:pPr algn="just"/>
            <a:r>
              <a:rPr lang="ru-RU" b="1" dirty="0">
                <a:cs typeface="Times New Roman" pitchFamily="18" charset="0"/>
              </a:rPr>
              <a:t>	</a:t>
            </a:r>
            <a:r>
              <a:rPr lang="ru-RU" b="1" dirty="0" smtClean="0"/>
              <a:t>Со всех сторон кремль был окружен естественными преградами</a:t>
            </a:r>
            <a:r>
              <a:rPr lang="en-US" b="1" dirty="0" smtClean="0"/>
              <a:t>: </a:t>
            </a:r>
            <a:r>
              <a:rPr lang="ru-RU" b="1" dirty="0" smtClean="0"/>
              <a:t>полноводными в те времена </a:t>
            </a:r>
            <a:r>
              <a:rPr lang="ru-RU" b="1" dirty="0" err="1" smtClean="0"/>
              <a:t>Упой</a:t>
            </a:r>
            <a:r>
              <a:rPr lang="ru-RU" b="1" dirty="0" smtClean="0"/>
              <a:t>  и  </a:t>
            </a:r>
            <a:r>
              <a:rPr lang="ru-RU" b="1" dirty="0" err="1" smtClean="0"/>
              <a:t>Тулицей</a:t>
            </a:r>
            <a:r>
              <a:rPr lang="en-US" b="1" dirty="0" smtClean="0"/>
              <a:t>, </a:t>
            </a:r>
            <a:r>
              <a:rPr lang="ru-RU" b="1" dirty="0" smtClean="0"/>
              <a:t>речкой Хомутовко</a:t>
            </a:r>
            <a:r>
              <a:rPr lang="ru-RU" b="1" dirty="0" smtClean="0">
                <a:latin typeface="Arial" charset="0"/>
              </a:rPr>
              <a:t>й</a:t>
            </a:r>
            <a:r>
              <a:rPr lang="en-US" b="1" dirty="0" smtClean="0"/>
              <a:t>,</a:t>
            </a:r>
            <a:r>
              <a:rPr lang="ru-RU" b="1" dirty="0" smtClean="0"/>
              <a:t> </a:t>
            </a:r>
            <a:r>
              <a:rPr lang="ru-RU" b="1" dirty="0" err="1" smtClean="0"/>
              <a:t>Ржавским</a:t>
            </a:r>
            <a:r>
              <a:rPr lang="ru-RU" b="1" dirty="0" smtClean="0"/>
              <a:t> Болотом</a:t>
            </a:r>
            <a:r>
              <a:rPr lang="en-US" b="1" dirty="0" smtClean="0"/>
              <a:t>. </a:t>
            </a:r>
            <a:r>
              <a:rPr lang="ru-RU" b="1" dirty="0" smtClean="0"/>
              <a:t>В 1509 году в Воскресенской летописи читаем</a:t>
            </a:r>
            <a:r>
              <a:rPr lang="en-US" b="1" dirty="0" smtClean="0"/>
              <a:t>,</a:t>
            </a:r>
            <a:r>
              <a:rPr lang="ru-RU" b="1" dirty="0" smtClean="0"/>
              <a:t> что в этом же году был </a:t>
            </a:r>
            <a:r>
              <a:rPr lang="en-US" b="1" dirty="0" smtClean="0"/>
              <a:t>“</a:t>
            </a:r>
            <a:r>
              <a:rPr lang="ru-RU" b="1" dirty="0" smtClean="0"/>
              <a:t>поставлен на Туле  град </a:t>
            </a:r>
            <a:r>
              <a:rPr lang="ru-RU" b="1" dirty="0" err="1" smtClean="0"/>
              <a:t>деревян</a:t>
            </a:r>
            <a:r>
              <a:rPr lang="en-US" b="1" dirty="0" smtClean="0"/>
              <a:t>“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ru-RU" b="1" dirty="0" smtClean="0"/>
              <a:t>В 1514- 1520 годах </a:t>
            </a:r>
            <a:r>
              <a:rPr lang="en-US" b="1" dirty="0" smtClean="0"/>
              <a:t>“</a:t>
            </a:r>
            <a:r>
              <a:rPr lang="ru-RU" b="1" dirty="0" err="1" smtClean="0"/>
              <a:t>поставиша</a:t>
            </a:r>
            <a:r>
              <a:rPr lang="ru-RU" b="1" dirty="0" smtClean="0"/>
              <a:t> на Туле град камен</a:t>
            </a:r>
            <a:r>
              <a:rPr lang="ru-RU" b="1" dirty="0" smtClean="0">
                <a:latin typeface="Arial" charset="0"/>
              </a:rPr>
              <a:t> </a:t>
            </a:r>
            <a:r>
              <a:rPr lang="en-US" b="1" dirty="0" smtClean="0"/>
              <a:t>”</a:t>
            </a:r>
            <a:r>
              <a:rPr lang="ru-RU" b="1" dirty="0" smtClean="0"/>
              <a:t> -  тот кремль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который сохранился до наших дней</a:t>
            </a:r>
            <a:r>
              <a:rPr lang="en-US" b="1" dirty="0" smtClean="0"/>
              <a:t>.</a:t>
            </a:r>
            <a:endParaRPr lang="ru-RU" b="1" dirty="0" smtClean="0"/>
          </a:p>
          <a:p>
            <a:pPr algn="just"/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1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sfokus.ru/images/photos/medium/4773b46bf0e427731ff129420282e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1422" cy="49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8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mpoqU2X4AAKiF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59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1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B </a:t>
            </a:r>
            <a:r>
              <a:rPr lang="ru-RU" b="1" dirty="0" smtClean="0"/>
              <a:t>плане кремль имеет форму почти правильного прямоугольника со сторонами примерно 200 и 300 метров</a:t>
            </a:r>
            <a:r>
              <a:rPr lang="en-US" b="1" dirty="0" smtClean="0"/>
              <a:t>.</a:t>
            </a:r>
            <a:r>
              <a:rPr lang="ru-RU" b="1" dirty="0" smtClean="0"/>
              <a:t> Периметр стен </a:t>
            </a:r>
            <a:r>
              <a:rPr lang="en-US" b="1" dirty="0" smtClean="0"/>
              <a:t>-</a:t>
            </a:r>
            <a:r>
              <a:rPr lang="ru-RU" b="1" dirty="0" smtClean="0"/>
              <a:t> около </a:t>
            </a:r>
            <a:r>
              <a:rPr lang="ru-RU" b="1" dirty="0" smtClean="0">
                <a:solidFill>
                  <a:srgbClr val="FF0000"/>
                </a:solidFill>
              </a:rPr>
              <a:t>1км</a:t>
            </a:r>
            <a:r>
              <a:rPr lang="en-US" b="1" dirty="0" smtClean="0"/>
              <a:t>,</a:t>
            </a:r>
            <a:r>
              <a:rPr lang="ru-RU" b="1" dirty="0" smtClean="0"/>
              <a:t> площадь</a:t>
            </a:r>
            <a:r>
              <a:rPr lang="ru-RU" b="1" dirty="0" smtClean="0">
                <a:latin typeface="Arial" charset="0"/>
              </a:rPr>
              <a:t> </a:t>
            </a:r>
            <a:r>
              <a:rPr lang="en-US" b="1" dirty="0" smtClean="0"/>
              <a:t>-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около </a:t>
            </a:r>
            <a:r>
              <a:rPr lang="ru-RU" b="1" dirty="0" smtClean="0">
                <a:solidFill>
                  <a:srgbClr val="FF0000"/>
                </a:solidFill>
              </a:rPr>
              <a:t>6 гектаров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При том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что кремль расположен не на возвышенности</a:t>
            </a:r>
            <a:r>
              <a:rPr lang="en-US" b="1" dirty="0" smtClean="0"/>
              <a:t>,</a:t>
            </a:r>
            <a:r>
              <a:rPr lang="ru-RU" b="1" dirty="0" smtClean="0"/>
              <a:t>а в низине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на практически горизонтальном рельефе</a:t>
            </a:r>
            <a:r>
              <a:rPr lang="en-US" b="1" dirty="0" smtClean="0"/>
              <a:t>,</a:t>
            </a:r>
            <a:r>
              <a:rPr lang="ru-RU" b="1" dirty="0" smtClean="0"/>
              <a:t> такая форма обеспечила наилучшие оборонительные функции</a:t>
            </a:r>
            <a:r>
              <a:rPr lang="en-US" b="1" dirty="0" smtClean="0"/>
              <a:t>.</a:t>
            </a:r>
            <a:r>
              <a:rPr lang="ru-RU" b="1" dirty="0" smtClean="0"/>
              <a:t> До Тульского кремля геометрически правильные планы имели и некоторые другие кремли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но только в тульском геометрическая точность и симметрия нашли идеальное воплощение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 descr="http://mtdata.ru/u24/photoA7FD/20052794027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" y="2245050"/>
            <a:ext cx="8359704" cy="38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8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71.ru/files/70068/krep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0818"/>
            <a:ext cx="6387954" cy="47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67"/>
            <a:ext cx="8352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Высота стен </a:t>
            </a:r>
            <a:r>
              <a:rPr lang="ru-RU" sz="2000" b="1" dirty="0" smtClean="0"/>
              <a:t>везде одинаковая: по документам  конца 17 века она составляет </a:t>
            </a:r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</a:rPr>
              <a:t>,7 </a:t>
            </a:r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/>
              <a:t>Конечно</a:t>
            </a:r>
            <a:r>
              <a:rPr lang="en-US" sz="2000" b="1" dirty="0" smtClean="0"/>
              <a:t>, </a:t>
            </a:r>
            <a:r>
              <a:rPr lang="ru-RU" sz="2000" b="1" dirty="0" smtClean="0"/>
              <a:t>сейчас</a:t>
            </a:r>
            <a:r>
              <a:rPr lang="en-US" sz="2000" b="1" dirty="0" smtClean="0"/>
              <a:t> </a:t>
            </a:r>
            <a:r>
              <a:rPr lang="ru-RU" sz="2000" b="1" dirty="0" smtClean="0"/>
              <a:t>высота стен намного ниже – наросший культурный слой составляет 1</a:t>
            </a:r>
            <a:r>
              <a:rPr lang="en-US" sz="2000" b="1" dirty="0" smtClean="0"/>
              <a:t>,5-</a:t>
            </a:r>
            <a:r>
              <a:rPr lang="ru-RU" sz="2000" b="1" dirty="0" smtClean="0"/>
              <a:t>2 метра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Высота башен </a:t>
            </a:r>
            <a:r>
              <a:rPr lang="ru-RU" sz="2000" b="1" dirty="0" smtClean="0"/>
              <a:t>- 13 – 14 метров.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Толщина стен </a:t>
            </a:r>
            <a:r>
              <a:rPr lang="ru-RU" sz="2000" b="1" dirty="0" smtClean="0"/>
              <a:t>разная</a:t>
            </a:r>
            <a:r>
              <a:rPr lang="ru-RU" sz="2000" b="1" dirty="0" smtClean="0">
                <a:latin typeface="Arial" charset="0"/>
              </a:rPr>
              <a:t>. </a:t>
            </a:r>
            <a:r>
              <a:rPr lang="ru-RU" sz="2000" b="1" dirty="0" smtClean="0"/>
              <a:t>У западной и южной стен – 2</a:t>
            </a:r>
            <a:r>
              <a:rPr lang="en-US" sz="2000" b="1" dirty="0" smtClean="0"/>
              <a:t>,8</a:t>
            </a:r>
            <a:r>
              <a:rPr lang="ru-RU" sz="2000" b="1" dirty="0" smtClean="0"/>
              <a:t> метра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у восточной и северной – 3</a:t>
            </a:r>
            <a:r>
              <a:rPr lang="en-US" sz="2000" b="1" dirty="0" smtClean="0"/>
              <a:t>,</a:t>
            </a:r>
            <a:r>
              <a:rPr lang="ru-RU" sz="2000" b="1" dirty="0" smtClean="0"/>
              <a:t>2 метра</a:t>
            </a:r>
            <a:r>
              <a:rPr lang="en-US" sz="2000" b="1" dirty="0" smtClean="0"/>
              <a:t>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6639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92696"/>
            <a:ext cx="43924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Внешний вид кремля напоминает кладку древнеримских зданий</a:t>
            </a:r>
            <a:r>
              <a:rPr lang="en-US" sz="2000" b="1" dirty="0" smtClean="0"/>
              <a:t>.</a:t>
            </a:r>
            <a:r>
              <a:rPr lang="ru-RU" sz="2000" b="1" dirty="0" smtClean="0"/>
              <a:t> Роднит с римскими зданиями Тульский кремль и форма перекрытий башен</a:t>
            </a:r>
            <a:r>
              <a:rPr lang="en-US" sz="2000" b="1" dirty="0" smtClean="0"/>
              <a:t>,</a:t>
            </a:r>
            <a:r>
              <a:rPr lang="ru-RU" sz="2000" b="1" dirty="0" smtClean="0"/>
              <a:t> бойниц и завершение стен зубцами в виде ласточкиного хвоста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	Мы не знаем имен мастеров</a:t>
            </a:r>
            <a:r>
              <a:rPr lang="en-US" sz="2000" b="1" dirty="0" smtClean="0"/>
              <a:t>,</a:t>
            </a:r>
            <a:r>
              <a:rPr lang="ru-RU" sz="2000" b="1" dirty="0" smtClean="0"/>
              <a:t> ВОЗВОДИВШИХ  этот ансамбль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но они сочетали вековые традиции русской архитектуры с последними достижениями западно- европейского фортификационного искусства</a:t>
            </a:r>
            <a:r>
              <a:rPr lang="en-US" sz="2000" b="1" dirty="0" smtClean="0"/>
              <a:t>. </a:t>
            </a:r>
            <a:r>
              <a:rPr lang="ru-RU" sz="2000" b="1" dirty="0" smtClean="0"/>
              <a:t>В строительстве Тульского кремля безусловно принимали участие итальянские мастера - те</a:t>
            </a:r>
            <a:r>
              <a:rPr lang="en-US" sz="2000" b="1" dirty="0" smtClean="0"/>
              <a:t>,</a:t>
            </a:r>
            <a:r>
              <a:rPr lang="ru-RU" sz="2000" b="1" dirty="0" smtClean="0"/>
              <a:t> которые в конце </a:t>
            </a:r>
            <a:r>
              <a:rPr lang="en-US" sz="2000" b="1" dirty="0" smtClean="0"/>
              <a:t>xv</a:t>
            </a:r>
            <a:r>
              <a:rPr lang="ru-RU" sz="2000" b="1" dirty="0" smtClean="0"/>
              <a:t> века завершили строительство Московского кремля</a:t>
            </a:r>
            <a:r>
              <a:rPr lang="en-US" sz="2000" b="1" dirty="0" smtClean="0"/>
              <a:t>.</a:t>
            </a:r>
            <a:endParaRPr lang="ru-RU" sz="2000" b="1" dirty="0" smtClean="0"/>
          </a:p>
        </p:txBody>
      </p:sp>
      <p:pic>
        <p:nvPicPr>
          <p:cNvPr id="4098" name="Picture 2" descr="http://icolpics.ru/images/20457_tulskii-kreml-bashnya-vodyanyh-vo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4248471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6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943" y="116632"/>
            <a:ext cx="7066998" cy="419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3528" y="431266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b="1" dirty="0" smtClean="0"/>
              <a:t>В Тульском кремле 9 башен</a:t>
            </a:r>
            <a:r>
              <a:rPr lang="en-US" sz="2000" b="1" dirty="0" smtClean="0"/>
              <a:t>.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 углам прямоугольника стоят 4 круглые глухие башни</a:t>
            </a:r>
            <a:r>
              <a:rPr lang="en-US" sz="2000" b="1" dirty="0" smtClean="0"/>
              <a:t>:</a:t>
            </a:r>
            <a:r>
              <a:rPr lang="ru-RU" sz="2000" b="1" dirty="0" smtClean="0"/>
              <a:t> Спасская</a:t>
            </a:r>
            <a:r>
              <a:rPr lang="en-US" sz="2000" b="1" dirty="0" smtClean="0"/>
              <a:t>,</a:t>
            </a:r>
            <a:r>
              <a:rPr lang="ru-RU" sz="2000" b="1" dirty="0" smtClean="0"/>
              <a:t> Наугольная к реке </a:t>
            </a:r>
            <a:r>
              <a:rPr lang="en-US" sz="2000" b="1" dirty="0" smtClean="0"/>
              <a:t>,</a:t>
            </a:r>
            <a:r>
              <a:rPr lang="ru-RU" sz="2000" b="1" dirty="0" smtClean="0"/>
              <a:t> Ивановская</a:t>
            </a:r>
            <a:r>
              <a:rPr lang="en-US" sz="2000" b="1" dirty="0" smtClean="0"/>
              <a:t>,</a:t>
            </a:r>
            <a:r>
              <a:rPr lang="ru-RU" sz="2000" b="1" dirty="0" smtClean="0"/>
              <a:t>   Никитская</a:t>
            </a:r>
            <a:r>
              <a:rPr lang="en-US" sz="2000" b="1" dirty="0" smtClean="0"/>
              <a:t>.</a:t>
            </a:r>
            <a:r>
              <a:rPr lang="ru-RU" sz="2000" b="1" dirty="0" smtClean="0"/>
              <a:t> Пятая глухая  башня На  погребу – прямоугольная находится на северо-восточной стороне кремля</a:t>
            </a:r>
            <a:r>
              <a:rPr lang="en-US" sz="2000" b="1" dirty="0" smtClean="0"/>
              <a:t>.</a:t>
            </a:r>
            <a:r>
              <a:rPr lang="ru-RU" sz="2000" b="1" dirty="0" smtClean="0"/>
              <a:t>                                                                                             В Тульском кремле четыре проездные прямоугольные башни</a:t>
            </a:r>
            <a:r>
              <a:rPr lang="en-US" sz="2000" b="1" dirty="0" smtClean="0"/>
              <a:t>: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Водяных</a:t>
            </a:r>
            <a:r>
              <a:rPr lang="en-US" sz="2000" b="1" dirty="0" smtClean="0"/>
              <a:t>,</a:t>
            </a:r>
            <a:r>
              <a:rPr lang="ru-RU" sz="2000" b="1" dirty="0" smtClean="0"/>
              <a:t> Одоевских</a:t>
            </a:r>
            <a:r>
              <a:rPr lang="en-US" sz="2000" b="1" dirty="0" smtClean="0"/>
              <a:t>,</a:t>
            </a:r>
            <a:r>
              <a:rPr lang="ru-RU" sz="2000" b="1" dirty="0" smtClean="0"/>
              <a:t> Пятницких и Ивановских ворот</a:t>
            </a:r>
            <a:r>
              <a:rPr lang="en-US" sz="2000" b="1" dirty="0" smtClean="0"/>
              <a:t>.</a:t>
            </a:r>
            <a:r>
              <a:rPr lang="ru-RU" sz="2000" b="1" dirty="0" smtClean="0"/>
              <a:t> Внутри все башни делятся дубовыми настилами на ярусы</a:t>
            </a:r>
            <a:r>
              <a:rPr lang="en-US" sz="2000" b="1" dirty="0" smtClean="0"/>
              <a:t>.</a:t>
            </a:r>
            <a:r>
              <a:rPr lang="ru-RU" sz="2000" b="1" dirty="0" smtClean="0"/>
              <a:t> Между собою башни были связаны каменными лестницам</a:t>
            </a:r>
            <a:r>
              <a:rPr lang="en-US" sz="2000" b="1" dirty="0" smtClean="0"/>
              <a:t>,</a:t>
            </a:r>
            <a:r>
              <a:rPr lang="ru-RU" sz="2000" b="1" dirty="0" smtClean="0"/>
              <a:t> которые выводили на </a:t>
            </a:r>
            <a:r>
              <a:rPr lang="en-US" sz="2000" b="1" dirty="0" smtClean="0"/>
              <a:t>,,</a:t>
            </a:r>
            <a:r>
              <a:rPr lang="ru-RU" sz="2000" b="1" dirty="0" smtClean="0"/>
              <a:t>боевой</a:t>
            </a:r>
            <a:r>
              <a:rPr lang="en-US" sz="2000" b="1" dirty="0" smtClean="0"/>
              <a:t> </a:t>
            </a:r>
            <a:r>
              <a:rPr lang="ru-RU" sz="2000" b="1" dirty="0" smtClean="0"/>
              <a:t>ход</a:t>
            </a:r>
            <a:r>
              <a:rPr lang="en-US" sz="2000" b="1" dirty="0" smtClean="0"/>
              <a:t>”.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8754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.pics.livejournal.com/roman983/29224299/465690/46569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3" y="25287"/>
            <a:ext cx="7327213" cy="48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4853822"/>
            <a:ext cx="792961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b="1" dirty="0" smtClean="0"/>
              <a:t>,,</a:t>
            </a:r>
            <a:r>
              <a:rPr lang="ru-RU" b="1" dirty="0" smtClean="0"/>
              <a:t>Боевой</a:t>
            </a:r>
            <a:r>
              <a:rPr lang="en-US" b="1" dirty="0" smtClean="0"/>
              <a:t> </a:t>
            </a:r>
            <a:r>
              <a:rPr lang="ru-RU" b="1" dirty="0" smtClean="0"/>
              <a:t>ход проходил на высоте 6</a:t>
            </a:r>
            <a:r>
              <a:rPr lang="en-US" b="1" dirty="0" smtClean="0"/>
              <a:t>,</a:t>
            </a:r>
            <a:r>
              <a:rPr lang="ru-RU" b="1" dirty="0" smtClean="0"/>
              <a:t>5м от современного уровня земли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ширина его составляла 2</a:t>
            </a:r>
            <a:r>
              <a:rPr lang="en-US" b="1" dirty="0" smtClean="0"/>
              <a:t>,</a:t>
            </a:r>
            <a:r>
              <a:rPr lang="ru-RU" b="1" dirty="0" smtClean="0"/>
              <a:t>5м</a:t>
            </a:r>
            <a:r>
              <a:rPr lang="en-US" b="1" dirty="0" smtClean="0"/>
              <a:t>.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Здесь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укрывшись за зубцами стен</a:t>
            </a:r>
            <a:r>
              <a:rPr lang="en-US" b="1" dirty="0" smtClean="0"/>
              <a:t>,</a:t>
            </a:r>
            <a:r>
              <a:rPr lang="ru-RU" b="1" dirty="0" smtClean="0"/>
              <a:t> находились защитники кремля</a:t>
            </a:r>
            <a:r>
              <a:rPr lang="en-US" b="1" dirty="0" smtClean="0"/>
              <a:t>.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На верхних ярусах башен размещались пищали </a:t>
            </a:r>
            <a:r>
              <a:rPr lang="en-US" b="1" dirty="0" smtClean="0"/>
              <a:t>(</a:t>
            </a:r>
            <a:r>
              <a:rPr lang="ru-RU" b="1" dirty="0" smtClean="0"/>
              <a:t>пушки крупного и среднего калибра). Нижние ярусы служили для склада боевых припасов ручного оружия</a:t>
            </a:r>
            <a:r>
              <a:rPr lang="en-US" b="1" dirty="0" smtClean="0"/>
              <a:t>,</a:t>
            </a:r>
            <a:r>
              <a:rPr lang="ru-RU" b="1" dirty="0" smtClean="0"/>
              <a:t>  ядер</a:t>
            </a:r>
            <a:r>
              <a:rPr lang="en-US" b="1" dirty="0" smtClean="0"/>
              <a:t>,</a:t>
            </a:r>
            <a:r>
              <a:rPr lang="ru-RU" b="1" dirty="0" smtClean="0"/>
              <a:t> пороха</a:t>
            </a:r>
            <a:r>
              <a:rPr lang="en-US" b="1" dirty="0" smtClean="0"/>
              <a:t>, ,,</a:t>
            </a:r>
            <a:r>
              <a:rPr lang="ru-RU" b="1" dirty="0" smtClean="0"/>
              <a:t>ежей </a:t>
            </a:r>
            <a:r>
              <a:rPr lang="en-US" b="1" dirty="0" smtClean="0"/>
              <a:t>“</a:t>
            </a:r>
            <a:r>
              <a:rPr lang="ru-RU" b="1" dirty="0" smtClean="0">
                <a:latin typeface="Arial" charset="0"/>
              </a:rPr>
              <a:t>.</a:t>
            </a:r>
            <a:r>
              <a:rPr lang="en-US" b="1" dirty="0" smtClean="0"/>
              <a:t> </a:t>
            </a:r>
            <a:r>
              <a:rPr lang="ru-RU" b="1" dirty="0" smtClean="0"/>
              <a:t>В башнях была сосредоточена основная огневая мощь кремля</a:t>
            </a:r>
            <a:r>
              <a:rPr lang="en-US" b="1" dirty="0" smtClean="0"/>
              <a:t>.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Всего в Тульском кремле было 300 бойниц</a:t>
            </a:r>
            <a:r>
              <a:rPr lang="en-US" b="1" dirty="0" smtClean="0"/>
              <a:t>.</a:t>
            </a:r>
            <a:r>
              <a:rPr lang="ru-RU" b="1" dirty="0" smtClean="0"/>
              <a:t> Каждая из башен тульской жемчужины представляет собой самостоятельную крепость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6483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980728"/>
            <a:ext cx="4139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Основная огневая мощь кремля была сосредоточена в его башнях, выступающих за линию стен и обеспечивавших благодаря этому ведение не только фронтального, но и флангового огня. Каждая башня была разделена дубовыми настилами на 3-4 боевых яруса, в которых стояли тяжёлые пищали, установленные на </a:t>
            </a:r>
            <a:r>
              <a:rPr lang="ru-RU" sz="2000" b="1" dirty="0" smtClean="0"/>
              <a:t>станках.</a:t>
            </a:r>
            <a:endParaRPr lang="ru-RU" sz="2000" b="1" dirty="0"/>
          </a:p>
        </p:txBody>
      </p:sp>
      <p:pic>
        <p:nvPicPr>
          <p:cNvPr id="3" name="Picture 4" descr="http://www.4turista.ru/files/imagecache/prev800/files/tula_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7"/>
          <a:stretch/>
        </p:blipFill>
        <p:spPr bwMode="auto">
          <a:xfrm>
            <a:off x="107504" y="476672"/>
            <a:ext cx="4581506" cy="51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2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panoramio.com/photos/large/32266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3"/>
          <a:stretch/>
        </p:blipFill>
        <p:spPr bwMode="auto">
          <a:xfrm>
            <a:off x="1" y="620688"/>
            <a:ext cx="44849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12855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Спасская башня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6557" y="77108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Arial" charset="0"/>
              </a:rPr>
              <a:t> </a:t>
            </a:r>
            <a:r>
              <a:rPr lang="ru-RU" b="1" dirty="0" smtClean="0"/>
              <a:t>С</a:t>
            </a:r>
            <a:r>
              <a:rPr lang="ru-RU" b="1" dirty="0" smtClean="0">
                <a:latin typeface="Arial" charset="0"/>
              </a:rPr>
              <a:t>вое</a:t>
            </a:r>
            <a:r>
              <a:rPr lang="ru-RU" b="1" dirty="0" smtClean="0"/>
              <a:t> название получила от Спасской церкви</a:t>
            </a:r>
            <a:r>
              <a:rPr lang="en-US" b="1" dirty="0" smtClean="0"/>
              <a:t>,</a:t>
            </a:r>
            <a:r>
              <a:rPr lang="ru-RU" b="1" dirty="0" smtClean="0"/>
              <a:t> которая находилась рядышком</a:t>
            </a:r>
            <a:r>
              <a:rPr lang="en-US" b="1" dirty="0" smtClean="0"/>
              <a:t>.</a:t>
            </a:r>
            <a:r>
              <a:rPr lang="ru-RU" b="1" dirty="0" smtClean="0"/>
              <a:t>   Башня эта круглая</a:t>
            </a:r>
            <a:r>
              <a:rPr lang="en-US" b="1" dirty="0" smtClean="0"/>
              <a:t>,</a:t>
            </a:r>
            <a:r>
              <a:rPr lang="ru-RU" b="1" dirty="0" smtClean="0"/>
              <a:t> глухая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угловая</a:t>
            </a:r>
            <a:r>
              <a:rPr lang="en-US" b="1" dirty="0" smtClean="0"/>
              <a:t>.</a:t>
            </a:r>
            <a:r>
              <a:rPr lang="ru-RU" b="1" dirty="0" smtClean="0"/>
              <a:t>                                                        Над шатром Спасской башни была устроена смотровая вышка с колоколом</a:t>
            </a:r>
            <a:r>
              <a:rPr lang="en-US" b="1" dirty="0" smtClean="0"/>
              <a:t>.</a:t>
            </a:r>
            <a:r>
              <a:rPr lang="ru-RU" b="1" dirty="0" smtClean="0"/>
              <a:t> Его тревожный звон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разносясь далеко по городу</a:t>
            </a:r>
            <a:r>
              <a:rPr lang="en-US" b="1" dirty="0" smtClean="0"/>
              <a:t>,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извещал горожан о пожаре или появление вражеского войска</a:t>
            </a:r>
            <a:r>
              <a:rPr lang="en-US" b="1" dirty="0" smtClean="0"/>
              <a:t>.</a:t>
            </a:r>
            <a:r>
              <a:rPr lang="ru-RU" b="1" dirty="0" smtClean="0"/>
              <a:t> За это Спасскую башню еще называли Вестовой</a:t>
            </a:r>
            <a:r>
              <a:rPr lang="en-US" b="1" dirty="0" smtClean="0"/>
              <a:t>.</a:t>
            </a:r>
            <a:r>
              <a:rPr lang="ru-RU" b="1" dirty="0" smtClean="0"/>
              <a:t> При реставрации    Спасской башни в 60-</a:t>
            </a:r>
            <a:r>
              <a:rPr lang="en-US" b="1" dirty="0" smtClean="0"/>
              <a:t>x</a:t>
            </a:r>
            <a:r>
              <a:rPr lang="ru-RU" b="1" dirty="0" smtClean="0"/>
              <a:t> годах </a:t>
            </a:r>
            <a:r>
              <a:rPr lang="en-US" b="1" dirty="0" smtClean="0"/>
              <a:t>XX </a:t>
            </a:r>
            <a:r>
              <a:rPr lang="ru-RU" b="1" dirty="0" smtClean="0"/>
              <a:t>столетия были найдены каменные и чугунные ядра</a:t>
            </a:r>
            <a:r>
              <a:rPr lang="en-US" b="1" dirty="0" smtClean="0"/>
              <a:t>,</a:t>
            </a:r>
            <a:r>
              <a:rPr lang="ru-RU" b="1" dirty="0" smtClean="0"/>
              <a:t> металлические части оружия и небольшие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(около 5-6 см) кованные</a:t>
            </a:r>
            <a:r>
              <a:rPr lang="ru-RU" b="1" dirty="0" smtClean="0">
                <a:latin typeface="Arial" charset="0"/>
              </a:rPr>
              <a:t> </a:t>
            </a:r>
            <a:r>
              <a:rPr lang="en-US" b="1" dirty="0" smtClean="0"/>
              <a:t>’’</a:t>
            </a:r>
            <a:r>
              <a:rPr lang="ru-RU" b="1" dirty="0" smtClean="0"/>
              <a:t>ежи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  <a:r>
              <a:rPr lang="en-US" b="1" dirty="0" smtClean="0"/>
              <a:t>c </a:t>
            </a:r>
            <a:r>
              <a:rPr lang="ru-RU" b="1" dirty="0" smtClean="0"/>
              <a:t>четырьмя зазубренными остриями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en-US" b="1" dirty="0" smtClean="0"/>
              <a:t>”</a:t>
            </a:r>
            <a:r>
              <a:rPr lang="ru-RU" b="1" dirty="0" smtClean="0"/>
              <a:t>Ежи</a:t>
            </a:r>
            <a:r>
              <a:rPr lang="en-US" b="1" dirty="0" smtClean="0"/>
              <a:t>”</a:t>
            </a:r>
            <a:r>
              <a:rPr lang="ru-RU" b="1" dirty="0" smtClean="0"/>
              <a:t>разбрасывались по дорогам на подступах к кремлю</a:t>
            </a:r>
            <a:r>
              <a:rPr lang="en-US" b="1" dirty="0" smtClean="0"/>
              <a:t>.</a:t>
            </a:r>
            <a:r>
              <a:rPr lang="ru-RU" b="1" dirty="0" smtClean="0"/>
              <a:t> Это было своеобразное средство обороны от татарской конницы</a:t>
            </a:r>
            <a:r>
              <a:rPr lang="en-US" b="1" dirty="0" smtClean="0"/>
              <a:t>: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конь</a:t>
            </a:r>
            <a:r>
              <a:rPr lang="en-US" b="1" dirty="0" smtClean="0"/>
              <a:t>,</a:t>
            </a:r>
            <a:r>
              <a:rPr lang="ru-RU" b="1" dirty="0" smtClean="0"/>
              <a:t> наступивший на остриё </a:t>
            </a:r>
            <a:r>
              <a:rPr lang="en-US" b="1" dirty="0" smtClean="0"/>
              <a:t>“</a:t>
            </a:r>
            <a:r>
              <a:rPr lang="ru-RU" b="1" dirty="0" smtClean="0"/>
              <a:t>ежа</a:t>
            </a:r>
            <a:r>
              <a:rPr lang="en-US" b="1" dirty="0" smtClean="0"/>
              <a:t>”</a:t>
            </a:r>
            <a:r>
              <a:rPr lang="ru-RU" b="1" dirty="0" smtClean="0"/>
              <a:t>не </a:t>
            </a:r>
            <a:r>
              <a:rPr lang="ru-RU" b="1" dirty="0" smtClean="0">
                <a:latin typeface="Arial" charset="0"/>
              </a:rPr>
              <a:t>м</a:t>
            </a:r>
            <a:r>
              <a:rPr lang="ru-RU" b="1" dirty="0" smtClean="0"/>
              <a:t>ог самостоятельно от него избавится и выходил из строя 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5244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1040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Храмы кремля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AUD 12</cp:lastModifiedBy>
  <cp:revision>31</cp:revision>
  <dcterms:created xsi:type="dcterms:W3CDTF">2017-10-17T18:47:01Z</dcterms:created>
  <dcterms:modified xsi:type="dcterms:W3CDTF">2026-05-29T07:07:21Z</dcterms:modified>
</cp:coreProperties>
</file>