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0" r:id="rId3"/>
    <p:sldId id="271" r:id="rId4"/>
    <p:sldId id="257" r:id="rId5"/>
    <p:sldId id="291" r:id="rId6"/>
    <p:sldId id="292" r:id="rId7"/>
    <p:sldId id="272" r:id="rId8"/>
    <p:sldId id="273" r:id="rId9"/>
    <p:sldId id="276" r:id="rId10"/>
    <p:sldId id="275" r:id="rId11"/>
    <p:sldId id="277" r:id="rId12"/>
    <p:sldId id="278" r:id="rId13"/>
    <p:sldId id="281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58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75334" autoAdjust="0"/>
  </p:normalViewPr>
  <p:slideViewPr>
    <p:cSldViewPr>
      <p:cViewPr>
        <p:scale>
          <a:sx n="64" d="100"/>
          <a:sy n="64" d="100"/>
        </p:scale>
        <p:origin x="-99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AEC17-A483-4CBA-B33C-28E7F92E84FF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48AF8-0C48-477D-A83C-CE7DE6ED7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5025E-F5E1-4C54-B35E-905DB73743A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0EC3-3ACF-4775-81E1-4ECB0EB3A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2288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2288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2288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2288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2288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D81A-CE3E-4531-883B-EEEA5A8CA79A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09BB-B86F-4F6E-BE63-0235B25CB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Охрана труда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Производственное освещение. Источники света и осветительные приборы.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системе общего локализованного освещения положение каждого светильника определяется соображениями выбора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наивыгоднейшего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направления светового потока и устранения теней на освещенном рабочем месте, т.е. целиком зависит от расположения оборудования.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6467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Равномерное расположение светильников общего освещения применяется обычно в тех случаях, когда необходимо обеспечить одинаковые условия освещения по всей площади помещения, а локализованное - при необходимости дополнительного подсвета отдельных участков освещаемого помещения, если эти участки достаточно велики по площади или по условиям работы в них невозможно устройство местного освещения.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2546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Локализованное размещение по сравнению с вариантом равномерного размещения светильников позволяет одновременно с уменьшением удельной мощности осветительной установки обеспечить лучшее качество освещения, в частности, создать необходимое направление светового потока на рабочие поверхности и устранить падающие тени от близко расположенного оборудования или самого рабочего. </a:t>
            </a:r>
          </a:p>
        </p:txBody>
      </p:sp>
    </p:spTree>
    <p:extLst>
      <p:ext uri="{BB962C8B-B14F-4D97-AF65-F5344CB8AC3E}">
        <p14:creationId xmlns="" xmlns:p14="http://schemas.microsoft.com/office/powerpoint/2010/main" val="1753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недостаткам локализованного размещения светильников следует отнести несколько повышенную неравномерность распределения яркости в поле зрения работающих.</a:t>
            </a:r>
          </a:p>
        </p:txBody>
      </p:sp>
    </p:spTree>
    <p:extLst>
      <p:ext uri="{BB962C8B-B14F-4D97-AF65-F5344CB8AC3E}">
        <p14:creationId xmlns="" xmlns:p14="http://schemas.microsoft.com/office/powerpoint/2010/main" val="1753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система -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комбинированного освещения - включает в себя светильники, расположенные непосредственно у рабочего места и предназначенные только для освещения рабочей поверхности (местное освещение), и светильники общего освещения -для выравнивания, распределения яркости в поле зрения и создания необходимой освещенности в проходах помещения.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6331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59766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Эксплуатационные преимущества систем комбинированного освещения проявляются в более широких возможностях расположения светильников местного освещения непосредственно у рабочих мест, что значительно упрощает их чистку, смену перегоревших ламп, а также систематический надзор и текущий ремонт. </a:t>
            </a:r>
          </a:p>
        </p:txBody>
      </p:sp>
    </p:spTree>
    <p:extLst>
      <p:ext uri="{BB962C8B-B14F-4D97-AF65-F5344CB8AC3E}">
        <p14:creationId xmlns="" xmlns:p14="http://schemas.microsoft.com/office/powerpoint/2010/main" val="31533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59766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местное освещение обеспечивает большую гибкость в эксплуатации освещения - оно может быть выключено в моменты остановки работ, а также позволяет изменять направление светового потока на рабочую поверхность, регулировать рас-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теней и бликов, использовать источники света с нужным спектральным составом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31533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70916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Аварийное освещение разделяют на освещение безопасности и эвакуационное.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 безопасности предусматривают в случаях, если отключение рабочего освещения и связанное с этим нарушение обслуживания оборудования и механизмов может вызвать: взрыв, пожар, отравление людей; длительное нарушение технологического процесса; нарушение работы объектов, в которых недопустимо прекращение работ.</a:t>
            </a:r>
          </a:p>
        </p:txBody>
      </p:sp>
    </p:spTree>
    <p:extLst>
      <p:ext uri="{BB962C8B-B14F-4D97-AF65-F5344CB8AC3E}">
        <p14:creationId xmlns="" xmlns:p14="http://schemas.microsoft.com/office/powerpoint/2010/main" val="19168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Эвакуационное освещение в помещениях предусматривают: в местах, опасных для прохода людей; в проходах и на лестницах, служащих для эвакуации людей, при числе эвакуирующихся более 50 чел.; по основным проходам производственных помещений, в которых работают более 50 чел.; </a:t>
            </a:r>
          </a:p>
        </p:txBody>
      </p:sp>
    </p:spTree>
    <p:extLst>
      <p:ext uri="{BB962C8B-B14F-4D97-AF65-F5344CB8AC3E}">
        <p14:creationId xmlns="" xmlns:p14="http://schemas.microsoft.com/office/powerpoint/2010/main" val="11009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производственных помещениях с постоянно работающими в них людьми, где выход людей из помещения при аварийном отключении общего освещения связан с опасностью травматизма из-за продолжения работы производственного оборудования; в производственных помещениях без естественного света.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1009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Освещение, это важнейший элемент жизнедеятельности человека. Почти 90 % информации, которую получает человек из окружающего мира, воспринимается им с помощью зрения. Физическое и эмоциональное состояние человека – его внимание, активность, работоспособность, утомляемость и что важно настроение, в огромной мере зависят от освещения. В связи с этим для помещений, в которых длительное время находятся люди, необходимо очень тщательно подходить к организации искусственного освещения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356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8072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 безопасности должно обеспечивать на рабочих поверхностях освещенность не менее 5% нормируемой освещенности от общего освещения, но не менее 2 лк, а эвакуационное - наименьшую освещенность на полу основных проходов и на ступенях лестниц не менее 0,5 лк.</a:t>
            </a:r>
            <a:b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7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8072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Охранное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 (при отсутствии специальных технических средств охраны) предусматривают вдоль границ территорий, охраняемых в ночное время.</a:t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Освещенность в этих случаях на уровне земли должна быть не менее 0,5 </a:t>
            </a:r>
            <a:r>
              <a:rPr lang="ru-RU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лк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применения, величина освещенности и требования к качеству для дежурного освещения не нормируются.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9377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рабочего искусственного освещения сводится к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выбору  источника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света, системы освещения, нормативной освещенности, типов светильников и расчетов осветительной установки с обеспечением ее качественных характеристик.</a:t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источников света в системах искусственного освещения проводят в зависимости от особенностей зрительной работы и требований к </a:t>
            </a:r>
            <a:r>
              <a:rPr lang="ru-RU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цветопередаче </a:t>
            </a: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6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системы освещения обуславливается точностью выполняемых зрительных работ, характером и особенностями производственного оборудования и условиями естественного освещения. При этом необходимо учитывать, что капитальные вложения и эксплуатационные расходы при комбинированном освещении всегда ниже, чем при общем. Вместе с тем, в гигиеническом отношении система общего освещения более желательна, так как позволяет создать благоприятное распределение яркостей в поле зрения.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5054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2646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Нормативную освещенность принимают по СНиП в зависимости от зрительной работы в помещениях, характеристики фона и контраста объекта различения с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фоном.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типа светильников производят с учетом особенностей конструктивных решений промышленных зданий, а также безопасных и удобных условий эксплуатации.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8777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000100" y="214290"/>
            <a:ext cx="6535546" cy="525401"/>
          </a:xfrm>
          <a:prstGeom prst="rect">
            <a:avLst/>
          </a:prstGeom>
          <a:noFill/>
          <a:ln w="28440">
            <a:solidFill>
              <a:srgbClr val="0066CC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</a:rPr>
              <a:t>Количественные показатели 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71604" y="857232"/>
            <a:ext cx="4912209" cy="525401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Световой поток (</a:t>
            </a:r>
            <a:r>
              <a:rPr lang="ru-RU" sz="2800" i="1">
                <a:solidFill>
                  <a:srgbClr val="000000"/>
                </a:solidFill>
              </a:rPr>
              <a:t>Ф, Лм</a:t>
            </a:r>
            <a:r>
              <a:rPr lang="ru-RU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571604" y="2143116"/>
            <a:ext cx="3779123" cy="525401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Сила света (</a:t>
            </a:r>
            <a:r>
              <a:rPr lang="uk-UA" sz="2800" i="1">
                <a:solidFill>
                  <a:srgbClr val="000000"/>
                </a:solidFill>
              </a:rPr>
              <a:t>І, Кд</a:t>
            </a:r>
            <a:r>
              <a:rPr lang="ru-RU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571604" y="4071942"/>
            <a:ext cx="3889509" cy="525401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Освещенность (</a:t>
            </a:r>
            <a:r>
              <a:rPr lang="ru-RU" sz="2800" i="1">
                <a:solidFill>
                  <a:srgbClr val="000000"/>
                </a:solidFill>
              </a:rPr>
              <a:t>Е</a:t>
            </a:r>
            <a:r>
              <a:rPr lang="ru-RU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1285852" y="5357826"/>
            <a:ext cx="5090777" cy="525401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Яркость поверхности (</a:t>
            </a:r>
            <a:r>
              <a:rPr lang="en-US" sz="2800" i="1">
                <a:solidFill>
                  <a:srgbClr val="000000"/>
                </a:solidFill>
              </a:rPr>
              <a:t>L</a:t>
            </a:r>
            <a:r>
              <a:rPr lang="ru-RU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285720" y="1357298"/>
            <a:ext cx="841536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это часть лучистого потока, которая воспринимается зрением человека как свет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228600" y="2593975"/>
            <a:ext cx="8415366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</a:rPr>
              <a:t>величина, оценивающая пространственную плотность светового потока и представляющая собой отношение светового потока </a:t>
            </a:r>
            <a:r>
              <a:rPr lang="en-US" sz="2400">
                <a:solidFill>
                  <a:srgbClr val="000000"/>
                </a:solidFill>
              </a:rPr>
              <a:t>d</a:t>
            </a:r>
            <a:r>
              <a:rPr lang="ru-RU" sz="2400">
                <a:solidFill>
                  <a:srgbClr val="000000"/>
                </a:solidFill>
              </a:rPr>
              <a:t>Ф к телесному углу </a:t>
            </a:r>
            <a:r>
              <a:rPr lang="en-US" sz="2400">
                <a:solidFill>
                  <a:srgbClr val="000000"/>
                </a:solidFill>
              </a:rPr>
              <a:t>d</a:t>
            </a:r>
            <a:r>
              <a:rPr lang="el-GR" sz="2400">
                <a:solidFill>
                  <a:srgbClr val="000000"/>
                </a:solidFill>
                <a:cs typeface="Arial" charset="0"/>
              </a:rPr>
              <a:t>ω</a:t>
            </a:r>
            <a:r>
              <a:rPr lang="ru-RU" sz="2400">
                <a:solidFill>
                  <a:srgbClr val="000000"/>
                </a:solidFill>
                <a:cs typeface="Arial" charset="0"/>
              </a:rPr>
              <a:t>, в пределах которого световой поток распространяется 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214282" y="4500570"/>
            <a:ext cx="841536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поверхностная плотность светового потока, равная отношению светового потока </a:t>
            </a:r>
            <a:r>
              <a:rPr lang="en-US" sz="2400" dirty="0">
                <a:solidFill>
                  <a:srgbClr val="000000"/>
                </a:solidFill>
              </a:rPr>
              <a:t>d</a:t>
            </a:r>
            <a:r>
              <a:rPr lang="ru-RU" sz="2400" dirty="0">
                <a:solidFill>
                  <a:srgbClr val="000000"/>
                </a:solidFill>
              </a:rPr>
              <a:t>Ф, падающего на элемент поверхности </a:t>
            </a:r>
            <a:r>
              <a:rPr lang="en-US" sz="2400" dirty="0" err="1">
                <a:solidFill>
                  <a:srgbClr val="000000"/>
                </a:solidFill>
              </a:rPr>
              <a:t>dS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214282" y="5786454"/>
            <a:ext cx="841536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отношение силы света, излучаемого в рассматриваемом направлении, к площади светящейся поверхности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571604" y="285728"/>
            <a:ext cx="6128949" cy="586957"/>
          </a:xfrm>
          <a:prstGeom prst="rect">
            <a:avLst/>
          </a:prstGeom>
          <a:noFill/>
          <a:ln w="28440">
            <a:solidFill>
              <a:srgbClr val="0066CC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Качественные показатели  </a:t>
            </a:r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3857620" y="1000108"/>
            <a:ext cx="1287511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Фон </a:t>
            </a:r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3500430" y="2928934"/>
            <a:ext cx="2535202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Видимость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1785918" y="4786322"/>
            <a:ext cx="5777209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Показатель ослепленности</a:t>
            </a:r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285720" y="1857364"/>
            <a:ext cx="8601104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поверхность, прилегающая непосредственно к объекту, на которой он рассматривается</a:t>
            </a: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285720" y="3643314"/>
            <a:ext cx="8601104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способность глаза человека воспринимать объект при освещенности от 0,1 до 100000 Лк </a:t>
            </a:r>
          </a:p>
        </p:txBody>
      </p:sp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285720" y="5500702"/>
            <a:ext cx="8601104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критерий оценки слепящего действия, создаваемого осветительной установкой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/>
              <a:t>Освещение железнодорожных объектов</a:t>
            </a:r>
            <a:br>
              <a:rPr lang="ru-RU" b="1" dirty="0" smtClean="0"/>
            </a:b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548718" cy="5943600"/>
          </a:xfrm>
        </p:spPr>
        <p:txBody>
          <a:bodyPr>
            <a:noAutofit/>
          </a:bodyPr>
          <a:lstStyle/>
          <a:p>
            <a:pPr marL="0" indent="449263" eaLnBrk="1" hangingPunct="1">
              <a:defRPr/>
            </a:pPr>
            <a:r>
              <a:rPr lang="ru-RU" b="1" dirty="0" smtClean="0"/>
              <a:t>Освещение железнодорожных объектов</a:t>
            </a:r>
            <a:r>
              <a:rPr lang="ru-RU" dirty="0" smtClean="0"/>
              <a:t> — осуществляется от различных источников световой энергии: естественных (дневной свет, проникающий и помещения через световые проёмы в наружных стенах иди кровле), дополняемых искусственными электрическое источниками света, работающими как в светлое, так и в тёмное время суток, или только от искусственных источников. По характеру выполняемых задач искусств. Освещение железнодорожных объектов бывает рабочим, аварийным, эвакуационным, охранным и дежурным.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5" descr="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-conference-hall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57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78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66"/>
            <a:ext cx="8929718" cy="4800600"/>
          </a:xfrm>
        </p:spPr>
        <p:txBody>
          <a:bodyPr>
            <a:noAutofit/>
          </a:bodyPr>
          <a:lstStyle/>
          <a:p>
            <a:pPr marL="0" indent="539750" eaLnBrk="1" hangingPunct="1">
              <a:lnSpc>
                <a:spcPct val="90000"/>
              </a:lnSpc>
              <a:defRPr/>
            </a:pPr>
            <a:r>
              <a:rPr lang="ru-RU" sz="4000" dirty="0" smtClean="0"/>
              <a:t>Наружное освещение территорий и объектов железнодорожного транспорта выполняется различными осветительными установками. Такие системы освещения  монтируют на путевом развитии разъездов, обгонных пунктах, на станциях всех классов, территориях и объектах грузового и др. хозяйств, пасс, платформах, перронах, пешеходных мостах и ж.-д. переездах.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5" descr="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166"/>
            <a:ext cx="8401080" cy="5053034"/>
          </a:xfrm>
        </p:spPr>
        <p:txBody>
          <a:bodyPr>
            <a:noAutofit/>
          </a:bodyPr>
          <a:lstStyle/>
          <a:p>
            <a:pPr marL="0" indent="539750" eaLnBrk="1" hangingPunct="1">
              <a:lnSpc>
                <a:spcPct val="80000"/>
              </a:lnSpc>
              <a:defRPr/>
            </a:pPr>
            <a:r>
              <a:rPr lang="ru-RU" sz="3600" dirty="0" smtClean="0"/>
              <a:t>Особенность освещения железнодорожных станций в отличие от др. открытых территорий определяется тем, что </a:t>
            </a:r>
            <a:r>
              <a:rPr lang="ru-RU" sz="3600" dirty="0" err="1" smtClean="0"/>
              <a:t>светоснабжение</a:t>
            </a:r>
            <a:r>
              <a:rPr lang="ru-RU" sz="3600" dirty="0" smtClean="0"/>
              <a:t> здесь требуется не на всей территории путевого развития, а только в междупутьях, где выполняется основные масса работ. Наличие на путях подвижного состава при том или ином размещении осветит, приборов создаёт в междупутьях глубокие и резкие тени. При этом практически исключена возможность использования отражённого светового потока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5" descr="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0"/>
            <a:ext cx="8929718" cy="6248400"/>
          </a:xfrm>
        </p:spPr>
        <p:txBody>
          <a:bodyPr>
            <a:noAutofit/>
          </a:bodyPr>
          <a:lstStyle/>
          <a:p>
            <a:pPr marL="0" indent="449263" eaLnBrk="1" hangingPunct="1">
              <a:lnSpc>
                <a:spcPct val="90000"/>
              </a:lnSpc>
              <a:defRPr/>
            </a:pPr>
            <a:r>
              <a:rPr lang="ru-RU" dirty="0" smtClean="0"/>
              <a:t>Для освещения станций применяют более 20 вариантов осветит, установок. В них используются разные опорные конструкции, типы осветит, приборов и способы их размещения. По типу опорных конструкций различают 3 основные способа освещения: на отдельно стоящих опорах (мачтах), на гибких поперечинах контактной сети, на жёстких поперечных конструкциях (порталах). Лучший по всем показателям вариант — ряд прожекторов, установленных на жёстких опорах контактной сети для электрифицированных станций и на спец. порталах высотой 28—30 м — для не электрифицированных.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Прожекторные мачты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5" descr="przv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/>
              <a:t>На контактной сети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5" descr="0_4e15f_99110fd8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/>
              <a:t>Ряд прожекторов</a:t>
            </a:r>
            <a:r>
              <a:rPr lang="ru-RU" sz="6000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5" descr="ANd9GcSc_4ahZPCxg6kqPXrdNd8TnTPbibqPWtNrRzK7GevVWiY2Pexi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Светодиоды в освещении </a:t>
            </a:r>
            <a:r>
              <a:rPr lang="ru-RU" sz="3600" b="1" dirty="0" err="1" smtClean="0"/>
              <a:t>жд</a:t>
            </a:r>
            <a:r>
              <a:rPr lang="ru-RU" sz="3600" b="1" dirty="0" smtClean="0"/>
              <a:t> станций</a:t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14356"/>
            <a:ext cx="8643998" cy="5786478"/>
          </a:xfrm>
        </p:spPr>
        <p:txBody>
          <a:bodyPr>
            <a:noAutofit/>
          </a:bodyPr>
          <a:lstStyle/>
          <a:p>
            <a:pPr marL="90488" indent="269875" eaLnBrk="1" hangingPunct="1">
              <a:tabLst>
                <a:tab pos="90488" algn="l"/>
              </a:tabLst>
              <a:defRPr/>
            </a:pPr>
            <a:r>
              <a:rPr lang="ru-RU" sz="3600" dirty="0" smtClean="0"/>
              <a:t>Светодиодные светильники сегодня пользуются высоким спросом за надежность, долговечность и экономичность. Их устанавливают в домах, квартирах, промышленных объектах, и также они эффективны в уличном использовании. Высокая надежность светодиодов делает их универсальными и подходящими для полноценного освещения станций </a:t>
            </a:r>
            <a:r>
              <a:rPr lang="ru-RU" sz="3600" dirty="0" err="1" smtClean="0"/>
              <a:t>жд</a:t>
            </a:r>
            <a:r>
              <a:rPr lang="ru-RU" sz="3600" dirty="0" smtClean="0"/>
              <a:t> в темный период суток. </a:t>
            </a:r>
          </a:p>
          <a:p>
            <a:pPr eaLnBrk="1" hangingPunct="1"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Светодиоды могут использоваться для подсветки: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/>
              <a:t>  платформ;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/>
              <a:t>  путей;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/>
              <a:t>  переездов;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/>
              <a:t>  переходов;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/>
              <a:t>  остановок транспорта;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3600" dirty="0" smtClean="0"/>
              <a:t>  зданий вокзалов.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000364" y="0"/>
            <a:ext cx="355095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Освещение помещений.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28596" y="500042"/>
            <a:ext cx="850112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/>
              <a:t>Организация рационального освещения рабочих мест –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u="sng" dirty="0"/>
              <a:t>один из основных вопросов охраны труда</a:t>
            </a: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3657600" y="1435100"/>
            <a:ext cx="1588" cy="5334000"/>
          </a:xfrm>
          <a:prstGeom prst="line">
            <a:avLst/>
          </a:prstGeom>
          <a:noFill/>
          <a:ln w="2844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976813" y="1538288"/>
            <a:ext cx="2971800" cy="336550"/>
          </a:xfrm>
          <a:prstGeom prst="rect">
            <a:avLst/>
          </a:prstGeom>
          <a:noFill/>
          <a:ln w="28440">
            <a:solidFill>
              <a:srgbClr val="0066CC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Искусственное освещение  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775075" y="2376488"/>
            <a:ext cx="1020763" cy="336550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Рабочее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5583238" y="2376488"/>
            <a:ext cx="1346200" cy="336550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Аварийное 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6572250" y="3214688"/>
            <a:ext cx="1795463" cy="336550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Эвакуационное 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7597775" y="2376488"/>
            <a:ext cx="1223963" cy="336550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Охранное 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4514850" y="3154363"/>
            <a:ext cx="1171575" cy="336550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>
                <a:solidFill>
                  <a:srgbClr val="000000"/>
                </a:solidFill>
              </a:rPr>
              <a:t>Дежурное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1462088"/>
            <a:ext cx="3656013" cy="4646612"/>
            <a:chOff x="48" y="921"/>
            <a:chExt cx="2303" cy="2927"/>
          </a:xfrm>
        </p:grpSpPr>
        <p:sp>
          <p:nvSpPr>
            <p:cNvPr id="17427" name="Rectangle 11"/>
            <p:cNvSpPr>
              <a:spLocks noChangeArrowheads="1"/>
            </p:cNvSpPr>
            <p:nvPr/>
          </p:nvSpPr>
          <p:spPr bwMode="auto">
            <a:xfrm>
              <a:off x="159" y="921"/>
              <a:ext cx="1794" cy="211"/>
            </a:xfrm>
            <a:prstGeom prst="rect">
              <a:avLst/>
            </a:prstGeom>
            <a:noFill/>
            <a:ln w="2844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b="1">
                  <a:solidFill>
                    <a:srgbClr val="000000"/>
                  </a:solidFill>
                </a:rPr>
                <a:t>Естественное освещение  </a:t>
              </a:r>
            </a:p>
          </p:txBody>
        </p:sp>
        <p:sp>
          <p:nvSpPr>
            <p:cNvPr id="17428" name="Text Box 12"/>
            <p:cNvSpPr txBox="1">
              <a:spLocks noChangeArrowheads="1"/>
            </p:cNvSpPr>
            <p:nvPr/>
          </p:nvSpPr>
          <p:spPr bwMode="auto">
            <a:xfrm>
              <a:off x="96" y="1216"/>
              <a:ext cx="1967" cy="9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 dirty="0">
                  <a:solidFill>
                    <a:srgbClr val="000000"/>
                  </a:solidFill>
                </a:rPr>
                <a:t>В качестве нормируемой величины для естественного освещения принята относительная величина – </a:t>
              </a:r>
              <a:r>
                <a:rPr lang="ru-RU" sz="1600" b="1" dirty="0">
                  <a:solidFill>
                    <a:srgbClr val="000000"/>
                  </a:solidFill>
                </a:rPr>
                <a:t>коэффициент естественного освещения (КЕО)</a:t>
              </a:r>
            </a:p>
          </p:txBody>
        </p:sp>
        <p:sp>
          <p:nvSpPr>
            <p:cNvPr id="17429" name="Text Box 13"/>
            <p:cNvSpPr txBox="1">
              <a:spLocks noChangeArrowheads="1"/>
            </p:cNvSpPr>
            <p:nvPr/>
          </p:nvSpPr>
          <p:spPr bwMode="auto">
            <a:xfrm>
              <a:off x="336" y="2291"/>
              <a:ext cx="1583" cy="255"/>
            </a:xfrm>
            <a:prstGeom prst="rect">
              <a:avLst/>
            </a:prstGeom>
            <a:noFill/>
            <a:ln w="19080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КЕО = (Е</a:t>
              </a:r>
              <a:r>
                <a:rPr lang="ru-RU" baseline="-25000">
                  <a:solidFill>
                    <a:srgbClr val="000000"/>
                  </a:solidFill>
                </a:rPr>
                <a:t>в</a:t>
              </a:r>
              <a:r>
                <a:rPr lang="ru-RU">
                  <a:solidFill>
                    <a:srgbClr val="000000"/>
                  </a:solidFill>
                </a:rPr>
                <a:t>/Е</a:t>
              </a:r>
              <a:r>
                <a:rPr lang="ru-RU" baseline="-25000">
                  <a:solidFill>
                    <a:srgbClr val="000000"/>
                  </a:solidFill>
                </a:rPr>
                <a:t>н</a:t>
              </a:r>
              <a:r>
                <a:rPr lang="ru-RU">
                  <a:solidFill>
                    <a:srgbClr val="000000"/>
                  </a:solidFill>
                </a:rPr>
                <a:t>)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·</a:t>
              </a:r>
              <a:r>
                <a:rPr lang="ru-RU">
                  <a:solidFill>
                    <a:srgbClr val="000000"/>
                  </a:solidFill>
                  <a:cs typeface="Arial" charset="0"/>
                </a:rPr>
                <a:t>100, %</a:t>
              </a:r>
            </a:p>
          </p:txBody>
        </p:sp>
        <p:sp>
          <p:nvSpPr>
            <p:cNvPr id="17430" name="Rectangle 14"/>
            <p:cNvSpPr>
              <a:spLocks noChangeArrowheads="1"/>
            </p:cNvSpPr>
            <p:nvPr/>
          </p:nvSpPr>
          <p:spPr bwMode="auto">
            <a:xfrm>
              <a:off x="48" y="2600"/>
              <a:ext cx="2303" cy="3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</a:rPr>
                <a:t>Е</a:t>
              </a:r>
              <a:r>
                <a:rPr lang="ru-RU" sz="1600" baseline="-25000">
                  <a:solidFill>
                    <a:srgbClr val="000000"/>
                  </a:solidFill>
                </a:rPr>
                <a:t>в</a:t>
              </a:r>
              <a:r>
                <a:rPr lang="ru-RU" sz="1600">
                  <a:solidFill>
                    <a:srgbClr val="000000"/>
                  </a:solidFill>
                </a:rPr>
                <a:t> – освещенность в данной</a:t>
              </a:r>
              <a:r>
                <a:rPr lang="en-US" sz="1600">
                  <a:solidFill>
                    <a:srgbClr val="000000"/>
                  </a:solidFill>
                </a:rPr>
                <a:t> </a:t>
              </a:r>
              <a:r>
                <a:rPr lang="ru-RU" sz="1600">
                  <a:solidFill>
                    <a:srgbClr val="000000"/>
                  </a:solidFill>
                </a:rPr>
                <a:t>точке</a:t>
              </a:r>
              <a:r>
                <a:rPr lang="en-US" sz="1600">
                  <a:solidFill>
                    <a:srgbClr val="000000"/>
                  </a:solidFill>
                </a:rPr>
                <a:t/>
              </a:r>
              <a:br>
                <a:rPr lang="en-US" sz="1600">
                  <a:solidFill>
                    <a:srgbClr val="000000"/>
                  </a:solidFill>
                </a:rPr>
              </a:br>
              <a:r>
                <a:rPr lang="en-US" sz="1600">
                  <a:solidFill>
                    <a:srgbClr val="000000"/>
                  </a:solidFill>
                </a:rPr>
                <a:t>       </a:t>
              </a:r>
              <a:r>
                <a:rPr lang="ru-RU" sz="1600">
                  <a:solidFill>
                    <a:srgbClr val="000000"/>
                  </a:solidFill>
                </a:rPr>
                <a:t> внутри помещения</a:t>
              </a:r>
            </a:p>
          </p:txBody>
        </p:sp>
        <p:sp>
          <p:nvSpPr>
            <p:cNvPr id="17431" name="Rectangle 15"/>
            <p:cNvSpPr>
              <a:spLocks noChangeArrowheads="1"/>
            </p:cNvSpPr>
            <p:nvPr/>
          </p:nvSpPr>
          <p:spPr bwMode="auto">
            <a:xfrm>
              <a:off x="63" y="3002"/>
              <a:ext cx="2138" cy="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</a:rPr>
                <a:t>Е</a:t>
              </a:r>
              <a:r>
                <a:rPr lang="ru-RU" sz="1600" baseline="-25000">
                  <a:solidFill>
                    <a:srgbClr val="000000"/>
                  </a:solidFill>
                </a:rPr>
                <a:t>н</a:t>
              </a:r>
              <a:r>
                <a:rPr lang="ru-RU" sz="1600">
                  <a:solidFill>
                    <a:srgbClr val="000000"/>
                  </a:solidFill>
                </a:rPr>
                <a:t> – одновременное значение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</a:rPr>
                <a:t>        наружной горизонтальной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</a:rPr>
                <a:t>        освещенности, создаваемой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</a:rPr>
                <a:t>        светом полностью открытого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000000"/>
                  </a:solidFill>
                </a:rPr>
                <a:t>        небосвода</a:t>
              </a:r>
            </a:p>
          </p:txBody>
        </p:sp>
      </p:grpSp>
      <p:pic>
        <p:nvPicPr>
          <p:cNvPr id="1742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829300"/>
            <a:ext cx="87630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2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343400"/>
            <a:ext cx="1516063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22" name="Line 18"/>
          <p:cNvSpPr>
            <a:spLocks noChangeShapeType="1"/>
          </p:cNvSpPr>
          <p:nvPr/>
        </p:nvSpPr>
        <p:spPr bwMode="auto">
          <a:xfrm flipH="1">
            <a:off x="4113213" y="1676400"/>
            <a:ext cx="765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9"/>
          <p:cNvSpPr>
            <a:spLocks noChangeShapeType="1"/>
          </p:cNvSpPr>
          <p:nvPr/>
        </p:nvSpPr>
        <p:spPr bwMode="auto">
          <a:xfrm>
            <a:off x="8001000" y="1752600"/>
            <a:ext cx="304800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20"/>
          <p:cNvSpPr>
            <a:spLocks noChangeShapeType="1"/>
          </p:cNvSpPr>
          <p:nvPr/>
        </p:nvSpPr>
        <p:spPr bwMode="auto">
          <a:xfrm>
            <a:off x="6248400" y="19050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21"/>
          <p:cNvSpPr>
            <a:spLocks noChangeShapeType="1"/>
          </p:cNvSpPr>
          <p:nvPr/>
        </p:nvSpPr>
        <p:spPr bwMode="auto">
          <a:xfrm flipH="1">
            <a:off x="5103813" y="1905000"/>
            <a:ext cx="307975" cy="1143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22"/>
          <p:cNvSpPr>
            <a:spLocks noChangeShapeType="1"/>
          </p:cNvSpPr>
          <p:nvPr/>
        </p:nvSpPr>
        <p:spPr bwMode="auto">
          <a:xfrm>
            <a:off x="7239000" y="1905000"/>
            <a:ext cx="152400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5728"/>
            <a:ext cx="8229600" cy="4591072"/>
          </a:xfrm>
        </p:spPr>
        <p:txBody>
          <a:bodyPr>
            <a:noAutofit/>
          </a:bodyPr>
          <a:lstStyle/>
          <a:p>
            <a:pPr marL="0" indent="449263" eaLnBrk="1" hangingPunct="1">
              <a:defRPr/>
            </a:pPr>
            <a:r>
              <a:rPr lang="ru-RU" sz="4000" dirty="0" smtClean="0"/>
              <a:t>Светильники на базе светодиодных модулей отличаются стабильной работой в любых погодных условиях и не требуют регулярной профилактики и осмотров. Для ухода за освещением </a:t>
            </a:r>
            <a:r>
              <a:rPr lang="ru-RU" sz="4000" dirty="0" err="1" smtClean="0"/>
              <a:t>жд</a:t>
            </a:r>
            <a:r>
              <a:rPr lang="ru-RU" sz="4000" dirty="0" smtClean="0"/>
              <a:t> инфраструктуры станций достаточно выполнять периодическое очищение корпусов светильников от грязи.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5" descr="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357166"/>
            <a:ext cx="8710642" cy="6339068"/>
            <a:chOff x="48" y="921"/>
            <a:chExt cx="2303" cy="3226"/>
          </a:xfrm>
        </p:grpSpPr>
        <p:sp>
          <p:nvSpPr>
            <p:cNvPr id="17427" name="Rectangle 11"/>
            <p:cNvSpPr>
              <a:spLocks noChangeArrowheads="1"/>
            </p:cNvSpPr>
            <p:nvPr/>
          </p:nvSpPr>
          <p:spPr bwMode="auto">
            <a:xfrm>
              <a:off x="159" y="921"/>
              <a:ext cx="1115" cy="267"/>
            </a:xfrm>
            <a:prstGeom prst="rect">
              <a:avLst/>
            </a:prstGeom>
            <a:noFill/>
            <a:ln w="2844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>
                  <a:solidFill>
                    <a:srgbClr val="000000"/>
                  </a:solidFill>
                </a:rPr>
                <a:t>Естественное освещение  </a:t>
              </a:r>
            </a:p>
          </p:txBody>
        </p:sp>
        <p:sp>
          <p:nvSpPr>
            <p:cNvPr id="17428" name="Text Box 12"/>
            <p:cNvSpPr txBox="1">
              <a:spLocks noChangeArrowheads="1"/>
            </p:cNvSpPr>
            <p:nvPr/>
          </p:nvSpPr>
          <p:spPr bwMode="auto">
            <a:xfrm>
              <a:off x="96" y="1216"/>
              <a:ext cx="1967" cy="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dirty="0">
                  <a:solidFill>
                    <a:srgbClr val="000000"/>
                  </a:solidFill>
                </a:rPr>
                <a:t>В качестве нормируемой величины для естественного освещения принята относительная величина – </a:t>
              </a:r>
              <a:r>
                <a:rPr lang="ru-RU" sz="2800" b="1" dirty="0">
                  <a:solidFill>
                    <a:srgbClr val="000000"/>
                  </a:solidFill>
                </a:rPr>
                <a:t>коэффициент естественного освещения (КЕО)</a:t>
              </a:r>
            </a:p>
          </p:txBody>
        </p:sp>
        <p:sp>
          <p:nvSpPr>
            <p:cNvPr id="17429" name="Text Box 13"/>
            <p:cNvSpPr txBox="1">
              <a:spLocks noChangeArrowheads="1"/>
            </p:cNvSpPr>
            <p:nvPr/>
          </p:nvSpPr>
          <p:spPr bwMode="auto">
            <a:xfrm>
              <a:off x="336" y="2291"/>
              <a:ext cx="1583" cy="299"/>
            </a:xfrm>
            <a:prstGeom prst="rect">
              <a:avLst/>
            </a:prstGeom>
            <a:noFill/>
            <a:ln w="19080">
              <a:solidFill>
                <a:srgbClr val="0066CC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</a:rPr>
                <a:t>КЕО = (Е</a:t>
              </a:r>
              <a:r>
                <a:rPr lang="ru-RU" sz="3200" baseline="-25000">
                  <a:solidFill>
                    <a:srgbClr val="000000"/>
                  </a:solidFill>
                </a:rPr>
                <a:t>в</a:t>
              </a:r>
              <a:r>
                <a:rPr lang="ru-RU" sz="3200">
                  <a:solidFill>
                    <a:srgbClr val="000000"/>
                  </a:solidFill>
                </a:rPr>
                <a:t>/Е</a:t>
              </a:r>
              <a:r>
                <a:rPr lang="ru-RU" sz="3200" baseline="-25000">
                  <a:solidFill>
                    <a:srgbClr val="000000"/>
                  </a:solidFill>
                </a:rPr>
                <a:t>н</a:t>
              </a:r>
              <a:r>
                <a:rPr lang="ru-RU" sz="3200">
                  <a:solidFill>
                    <a:srgbClr val="000000"/>
                  </a:solidFill>
                </a:rPr>
                <a:t>)</a:t>
              </a:r>
              <a:r>
                <a:rPr lang="en-US" sz="3200">
                  <a:solidFill>
                    <a:srgbClr val="000000"/>
                  </a:solidFill>
                  <a:cs typeface="Arial" charset="0"/>
                </a:rPr>
                <a:t>·</a:t>
              </a:r>
              <a:r>
                <a:rPr lang="ru-RU" sz="3200">
                  <a:solidFill>
                    <a:srgbClr val="000000"/>
                  </a:solidFill>
                  <a:cs typeface="Arial" charset="0"/>
                </a:rPr>
                <a:t>100, %</a:t>
              </a:r>
            </a:p>
          </p:txBody>
        </p:sp>
        <p:sp>
          <p:nvSpPr>
            <p:cNvPr id="17430" name="Rectangle 14"/>
            <p:cNvSpPr>
              <a:spLocks noChangeArrowheads="1"/>
            </p:cNvSpPr>
            <p:nvPr/>
          </p:nvSpPr>
          <p:spPr bwMode="auto">
            <a:xfrm>
              <a:off x="48" y="2600"/>
              <a:ext cx="2303" cy="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Е</a:t>
              </a:r>
              <a:r>
                <a:rPr lang="ru-RU" sz="2800" baseline="-25000">
                  <a:solidFill>
                    <a:srgbClr val="000000"/>
                  </a:solidFill>
                </a:rPr>
                <a:t>в</a:t>
              </a:r>
              <a:r>
                <a:rPr lang="ru-RU" sz="2800">
                  <a:solidFill>
                    <a:srgbClr val="000000"/>
                  </a:solidFill>
                </a:rPr>
                <a:t> – освещенность в данной</a:t>
              </a:r>
              <a:r>
                <a:rPr lang="en-US" sz="2800">
                  <a:solidFill>
                    <a:srgbClr val="000000"/>
                  </a:solidFill>
                </a:rPr>
                <a:t> </a:t>
              </a:r>
              <a:r>
                <a:rPr lang="ru-RU" sz="2800">
                  <a:solidFill>
                    <a:srgbClr val="000000"/>
                  </a:solidFill>
                </a:rPr>
                <a:t>точке</a:t>
              </a:r>
              <a:r>
                <a:rPr lang="en-US" sz="2800">
                  <a:solidFill>
                    <a:srgbClr val="000000"/>
                  </a:solidFill>
                </a:rPr>
                <a:t/>
              </a:r>
              <a:br>
                <a:rPr lang="en-US" sz="2800">
                  <a:solidFill>
                    <a:srgbClr val="000000"/>
                  </a:solidFill>
                </a:rPr>
              </a:br>
              <a:r>
                <a:rPr lang="en-US" sz="2800">
                  <a:solidFill>
                    <a:srgbClr val="000000"/>
                  </a:solidFill>
                </a:rPr>
                <a:t>       </a:t>
              </a:r>
              <a:r>
                <a:rPr lang="ru-RU" sz="2800">
                  <a:solidFill>
                    <a:srgbClr val="000000"/>
                  </a:solidFill>
                </a:rPr>
                <a:t> внутри помещения</a:t>
              </a:r>
            </a:p>
          </p:txBody>
        </p:sp>
        <p:sp>
          <p:nvSpPr>
            <p:cNvPr id="17431" name="Rectangle 15"/>
            <p:cNvSpPr>
              <a:spLocks noChangeArrowheads="1"/>
            </p:cNvSpPr>
            <p:nvPr/>
          </p:nvSpPr>
          <p:spPr bwMode="auto">
            <a:xfrm>
              <a:off x="63" y="3002"/>
              <a:ext cx="1399" cy="11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Е</a:t>
              </a:r>
              <a:r>
                <a:rPr lang="ru-RU" sz="2800" baseline="-25000">
                  <a:solidFill>
                    <a:srgbClr val="000000"/>
                  </a:solidFill>
                </a:rPr>
                <a:t>н</a:t>
              </a:r>
              <a:r>
                <a:rPr lang="ru-RU" sz="2800">
                  <a:solidFill>
                    <a:srgbClr val="000000"/>
                  </a:solidFill>
                </a:rPr>
                <a:t> – одновременное значение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        наружной горизонтальной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        освещенности, создаваемой 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        светом полностью открытого</a:t>
              </a:r>
            </a:p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        небосвода</a:t>
              </a:r>
            </a:p>
          </p:txBody>
        </p:sp>
      </p:grpSp>
      <p:pic>
        <p:nvPicPr>
          <p:cNvPr id="1742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572140"/>
            <a:ext cx="2087831" cy="1084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000364" y="1000108"/>
            <a:ext cx="5073674" cy="586957"/>
          </a:xfrm>
          <a:prstGeom prst="rect">
            <a:avLst/>
          </a:prstGeom>
          <a:noFill/>
          <a:ln w="28440">
            <a:solidFill>
              <a:srgbClr val="0066CC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Искусственное освещение  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071538" y="2000240"/>
            <a:ext cx="1654918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Рабочее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621086" y="2114538"/>
            <a:ext cx="2259250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Аварийное 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4857752" y="3214686"/>
            <a:ext cx="3059149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Эвакуационное 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6715140" y="2214554"/>
            <a:ext cx="2039639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0000"/>
                </a:solidFill>
              </a:rPr>
              <a:t>Охранное 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000232" y="3000372"/>
            <a:ext cx="2024570" cy="586957"/>
          </a:xfrm>
          <a:prstGeom prst="rect">
            <a:avLst/>
          </a:prstGeom>
          <a:noFill/>
          <a:ln w="28440">
            <a:solidFill>
              <a:srgbClr val="0066CC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</a:rPr>
              <a:t>Дежурное</a:t>
            </a:r>
          </a:p>
        </p:txBody>
      </p:sp>
      <p:pic>
        <p:nvPicPr>
          <p:cNvPr id="1742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343400"/>
            <a:ext cx="1516063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22" name="Line 18"/>
          <p:cNvSpPr>
            <a:spLocks noChangeShapeType="1"/>
          </p:cNvSpPr>
          <p:nvPr/>
        </p:nvSpPr>
        <p:spPr bwMode="auto">
          <a:xfrm flipH="1">
            <a:off x="2151061" y="1414450"/>
            <a:ext cx="765175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 sz="3600"/>
          </a:p>
        </p:txBody>
      </p:sp>
      <p:sp>
        <p:nvSpPr>
          <p:cNvPr id="17423" name="Line 19"/>
          <p:cNvSpPr>
            <a:spLocks noChangeShapeType="1"/>
          </p:cNvSpPr>
          <p:nvPr/>
        </p:nvSpPr>
        <p:spPr bwMode="auto">
          <a:xfrm>
            <a:off x="6715140" y="1785926"/>
            <a:ext cx="304800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 sz="3600"/>
          </a:p>
        </p:txBody>
      </p:sp>
      <p:sp>
        <p:nvSpPr>
          <p:cNvPr id="17424" name="Line 20"/>
          <p:cNvSpPr>
            <a:spLocks noChangeShapeType="1"/>
          </p:cNvSpPr>
          <p:nvPr/>
        </p:nvSpPr>
        <p:spPr bwMode="auto">
          <a:xfrm>
            <a:off x="4286248" y="164305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 sz="3600"/>
          </a:p>
        </p:txBody>
      </p:sp>
      <p:sp>
        <p:nvSpPr>
          <p:cNvPr id="17425" name="Line 21"/>
          <p:cNvSpPr>
            <a:spLocks noChangeShapeType="1"/>
          </p:cNvSpPr>
          <p:nvPr/>
        </p:nvSpPr>
        <p:spPr bwMode="auto">
          <a:xfrm flipH="1">
            <a:off x="3141661" y="1643050"/>
            <a:ext cx="307975" cy="1143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 sz="3600"/>
          </a:p>
        </p:txBody>
      </p:sp>
      <p:sp>
        <p:nvSpPr>
          <p:cNvPr id="17426" name="Line 22"/>
          <p:cNvSpPr>
            <a:spLocks noChangeShapeType="1"/>
          </p:cNvSpPr>
          <p:nvPr/>
        </p:nvSpPr>
        <p:spPr bwMode="auto">
          <a:xfrm>
            <a:off x="6215074" y="1928802"/>
            <a:ext cx="152400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искусственного освещения –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благоприятные условия видимости, сохранить хорошее самочувствие человека и уменьшить утомляемость глаз. При искусственном освещении все предметы выглядят иначе, чем при дневном свете. Это происходит потому, что изменяется положение, спектральный состав и интенсивность источников излучения.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2100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искусственного освещения на промышленных предприятиях оказывают большое влияние на зрительную работу, физическое и моральное состояние людей, а следовательно, на производительность труда, качество продукции и производственный травматизм. Чем точнее и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напряженнее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выполняемая зрительная работа, тем сильнее это влияние.</a:t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производственных помещениях применяют системы общего и комбинированного (общего и местного) освещения.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5731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система -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общего освещения предназначена как для освещения рабочих поверхностей, так и всего помещения в целом.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системе общего освещения принято различать два способа размещения светильников: равномерное и локализованное. Равномерный способ предполагает равные расстояния между светильниками в каждом ряду и между рядами.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6467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1357</Words>
  <Application>Microsoft Office PowerPoint</Application>
  <PresentationFormat>Экран (4:3)</PresentationFormat>
  <Paragraphs>88</Paragraphs>
  <Slides>41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Охрана труда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Освещение железнодорожных объектов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Прожекторные мачты</vt:lpstr>
      <vt:lpstr>На контактной сети</vt:lpstr>
      <vt:lpstr>Ряд прожекторов </vt:lpstr>
      <vt:lpstr>Светодиоды в освещении жд станций </vt:lpstr>
      <vt:lpstr>Слайд 39</vt:lpstr>
      <vt:lpstr>Слайд 40</vt:lpstr>
      <vt:lpstr>Слайд 41</vt:lpstr>
    </vt:vector>
  </TitlesOfParts>
  <Company>МИИТ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УТЖТ</dc:creator>
  <cp:lastModifiedBy>УТЖТ</cp:lastModifiedBy>
  <cp:revision>42</cp:revision>
  <dcterms:created xsi:type="dcterms:W3CDTF">2017-01-09T10:50:03Z</dcterms:created>
  <dcterms:modified xsi:type="dcterms:W3CDTF">2019-04-12T06:14:38Z</dcterms:modified>
</cp:coreProperties>
</file>