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85" r:id="rId19"/>
    <p:sldId id="286" r:id="rId20"/>
    <p:sldId id="287" r:id="rId21"/>
    <p:sldId id="288" r:id="rId22"/>
    <p:sldId id="289" r:id="rId23"/>
    <p:sldId id="290" r:id="rId24"/>
    <p:sldId id="291" r:id="rId25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44" autoAdjust="0"/>
    <p:restoredTop sz="94660"/>
  </p:normalViewPr>
  <p:slideViewPr>
    <p:cSldViewPr>
      <p:cViewPr varScale="1">
        <p:scale>
          <a:sx n="100" d="100"/>
          <a:sy n="100" d="100"/>
        </p:scale>
        <p:origin x="-3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FF5F83-7812-46D2-8C31-3BDCE35508EC}" type="datetimeFigureOut">
              <a:rPr lang="ru-RU" smtClean="0"/>
              <a:t>09.01.2017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4CE7C-6BAA-4D72-B093-11CA6FF4117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6DA5B-C6A5-4D75-991C-BD5490433060}" type="datetimeFigureOut">
              <a:rPr lang="ru-RU" smtClean="0"/>
              <a:t>09.01.2017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CB4E17-0F4F-498E-B555-CB2A3C52284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2857500" y="522288"/>
            <a:ext cx="3429000" cy="2571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2857500" y="522288"/>
            <a:ext cx="3429000" cy="2571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2857500" y="522288"/>
            <a:ext cx="3429000" cy="2571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2857500" y="522288"/>
            <a:ext cx="3429000" cy="2571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2857500" y="522288"/>
            <a:ext cx="3429000" cy="2571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2857500" y="522288"/>
            <a:ext cx="3429000" cy="2571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2857500" y="522288"/>
            <a:ext cx="3429000" cy="2571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2857500" y="522288"/>
            <a:ext cx="3429000" cy="2571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2857500" y="522288"/>
            <a:ext cx="3429000" cy="2571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2857500" y="522288"/>
            <a:ext cx="3429000" cy="2571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2857500" y="522288"/>
            <a:ext cx="3429000" cy="2571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2857500" y="522288"/>
            <a:ext cx="3429000" cy="2571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2857500" y="522288"/>
            <a:ext cx="3429000" cy="2571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2857500" y="522288"/>
            <a:ext cx="3429000" cy="2571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2857500" y="522288"/>
            <a:ext cx="3429000" cy="2571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2857500" y="522288"/>
            <a:ext cx="3429000" cy="2571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2857500" y="522288"/>
            <a:ext cx="3429000" cy="2571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2857500" y="522288"/>
            <a:ext cx="3429000" cy="2571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2857500" y="522288"/>
            <a:ext cx="3429000" cy="2571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2857500" y="522288"/>
            <a:ext cx="3429000" cy="2571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2857500" y="522288"/>
            <a:ext cx="3429000" cy="2571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2857500" y="522288"/>
            <a:ext cx="3429000" cy="2571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2857500" y="522288"/>
            <a:ext cx="3429000" cy="2571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C3A02-6F13-4BD3-9406-0E3FACDFA5A9}" type="datetimeFigureOut">
              <a:rPr lang="ru-RU" smtClean="0"/>
              <a:t>09.01.2017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EF24A-8A0B-4436-AFFE-243A38640A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C3A02-6F13-4BD3-9406-0E3FACDFA5A9}" type="datetimeFigureOut">
              <a:rPr lang="ru-RU" smtClean="0"/>
              <a:t>09.01.2017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EF24A-8A0B-4436-AFFE-243A38640A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C3A02-6F13-4BD3-9406-0E3FACDFA5A9}" type="datetimeFigureOut">
              <a:rPr lang="ru-RU" smtClean="0"/>
              <a:t>09.01.2017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EF24A-8A0B-4436-AFFE-243A38640A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C3A02-6F13-4BD3-9406-0E3FACDFA5A9}" type="datetimeFigureOut">
              <a:rPr lang="ru-RU" smtClean="0"/>
              <a:t>09.01.2017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EF24A-8A0B-4436-AFFE-243A38640A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C3A02-6F13-4BD3-9406-0E3FACDFA5A9}" type="datetimeFigureOut">
              <a:rPr lang="ru-RU" smtClean="0"/>
              <a:t>09.01.2017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EF24A-8A0B-4436-AFFE-243A38640A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C3A02-6F13-4BD3-9406-0E3FACDFA5A9}" type="datetimeFigureOut">
              <a:rPr lang="ru-RU" smtClean="0"/>
              <a:t>09.01.2017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EF24A-8A0B-4436-AFFE-243A38640A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C3A02-6F13-4BD3-9406-0E3FACDFA5A9}" type="datetimeFigureOut">
              <a:rPr lang="ru-RU" smtClean="0"/>
              <a:t>09.01.2017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EF24A-8A0B-4436-AFFE-243A38640A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C3A02-6F13-4BD3-9406-0E3FACDFA5A9}" type="datetimeFigureOut">
              <a:rPr lang="ru-RU" smtClean="0"/>
              <a:t>09.01.2017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EF24A-8A0B-4436-AFFE-243A38640A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C3A02-6F13-4BD3-9406-0E3FACDFA5A9}" type="datetimeFigureOut">
              <a:rPr lang="ru-RU" smtClean="0"/>
              <a:t>09.01.2017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EF24A-8A0B-4436-AFFE-243A38640A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C3A02-6F13-4BD3-9406-0E3FACDFA5A9}" type="datetimeFigureOut">
              <a:rPr lang="ru-RU" smtClean="0"/>
              <a:t>09.01.2017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EF24A-8A0B-4436-AFFE-243A38640A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C3A02-6F13-4BD3-9406-0E3FACDFA5A9}" type="datetimeFigureOut">
              <a:rPr lang="ru-RU" smtClean="0"/>
              <a:t>09.01.2017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EF24A-8A0B-4436-AFFE-243A38640A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C3A02-6F13-4BD3-9406-0E3FACDFA5A9}" type="datetimeFigureOut">
              <a:rPr lang="ru-RU" smtClean="0"/>
              <a:t>09.01.2017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EF24A-8A0B-4436-AFFE-243A38640AF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Охрана труда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Классификация опасных и вредных производственных факторов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457200" y="190500"/>
            <a:ext cx="8229600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000" b="1">
                <a:solidFill>
                  <a:srgbClr val="FF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t>ДОПУСТИМЫЕ УСЛОВИЯ ТРУДА (2</a:t>
            </a:r>
            <a:r>
              <a:rPr lang="ru-RU" sz="4000" b="1" u="sng" baseline="30000">
                <a:solidFill>
                  <a:srgbClr val="FF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t>ой</a:t>
            </a:r>
            <a:r>
              <a:rPr lang="ru-RU" sz="4000" b="1">
                <a:solidFill>
                  <a:srgbClr val="FF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t> КЛАСС)</a:t>
            </a: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68313" y="1844675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3200" dirty="0">
                <a:ea typeface="Microsoft YaHei" charset="0"/>
                <a:cs typeface="Microsoft YaHei" charset="0"/>
              </a:rPr>
              <a:t>Установленные гигиенические нормативы не превышаются, а возможные изменения функционального состояния организма восстанавливаются во время регламентированного отдыха или к началу следующей смены и не оказывают неблагоприятного действия в ближайшем и отдаленном периоде на состояние здоровья работников и их потомство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457200" y="190500"/>
            <a:ext cx="8229600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000" b="1">
                <a:solidFill>
                  <a:srgbClr val="FF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t>ВРЕДНЫЕ УСЛОВИЯ ТРУДА (3</a:t>
            </a:r>
            <a:r>
              <a:rPr lang="ru-RU" sz="4000" b="1" u="sng" baseline="30000">
                <a:solidFill>
                  <a:srgbClr val="FF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t>ий</a:t>
            </a:r>
            <a:r>
              <a:rPr lang="ru-RU" sz="4000" b="1">
                <a:solidFill>
                  <a:srgbClr val="FF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t> КЛАСС)</a:t>
            </a: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7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 dirty="0">
                <a:ea typeface="Microsoft YaHei" charset="0"/>
                <a:cs typeface="Microsoft YaHei" charset="0"/>
              </a:rPr>
              <a:t>Характеризуются наличием вредных факторов, уровни которых превышают гигиенические нормативы и оказывают неблагоприятное действие на организм работника или его потомство</a:t>
            </a:r>
          </a:p>
          <a:p>
            <a:pPr marL="341313" indent="-341313">
              <a:spcBef>
                <a:spcPts val="7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 dirty="0">
                <a:ea typeface="Microsoft YaHei" charset="0"/>
                <a:cs typeface="Microsoft YaHei" charset="0"/>
              </a:rPr>
              <a:t>Вредные условия труда по степени превышения гигиенических нормативов и выраженности изменений в организме работников условно разделяют 4 степени вредности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457200" y="190500"/>
            <a:ext cx="8229600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000" b="1">
                <a:solidFill>
                  <a:srgbClr val="FF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t>ОПАСНЫЕ УСЛОВИЯ ТРУДА (4</a:t>
            </a:r>
            <a:r>
              <a:rPr lang="ru-RU" sz="4000" b="1" u="sng" baseline="30000">
                <a:solidFill>
                  <a:srgbClr val="FF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t>ый</a:t>
            </a:r>
            <a:r>
              <a:rPr lang="ru-RU" sz="4000" b="1">
                <a:solidFill>
                  <a:srgbClr val="FF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t> КЛАСС)</a:t>
            </a: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23850" y="1989138"/>
            <a:ext cx="8229600" cy="3167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>
              <a:spcBef>
                <a:spcPts val="8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3200" dirty="0">
                <a:ea typeface="Microsoft YaHei" charset="0"/>
                <a:cs typeface="Microsoft YaHei" charset="0"/>
              </a:rPr>
              <a:t>Характеризуются уровнями факторов рабочей среды, воздействие которых в течение рабочей смены (или ее части) создает угрозу для жизни, высокий риск развития острых профессиональных поражений, и т.ч. и тяжелых форм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457200" y="190500"/>
            <a:ext cx="8229600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000" b="1">
                <a:solidFill>
                  <a:srgbClr val="FF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t>ВРЕДНЫЕ ХИМИЧЕСКИЕ ВЕЩЕСТВА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468313" y="1700213"/>
            <a:ext cx="8229600" cy="4525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800" dirty="0">
                <a:ea typeface="Microsoft YaHei" charset="0"/>
                <a:cs typeface="Microsoft YaHei" charset="0"/>
              </a:rPr>
              <a:t>Это вещества, которые при контакте с организмом человека в случае нарушения требований безопасности могут вызвать производственную травму, профессиональное заболевание или отклонение от нормального состояния здоровья, обнаруживаемые современными методами исследований как в процессе работы, так и в отдаленные сроки жизни настоящего и последующего поколений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457200" y="190500"/>
            <a:ext cx="8229600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000" b="1">
                <a:solidFill>
                  <a:srgbClr val="FF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t>КЛАССИФИКАЦИЯ ВРЕДНЫХ ВЕЩЕСТВ</a:t>
            </a: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684213" y="2708275"/>
            <a:ext cx="8229600" cy="3600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dirty="0" err="1">
                <a:ea typeface="Microsoft YaHei" charset="0"/>
                <a:cs typeface="Microsoft YaHei" charset="0"/>
              </a:rPr>
              <a:t>Общетоксические</a:t>
            </a:r>
            <a:endParaRPr lang="ru-RU" sz="3200" dirty="0">
              <a:ea typeface="Microsoft YaHei" charset="0"/>
              <a:cs typeface="Microsoft YaHei" charset="0"/>
            </a:endParaRPr>
          </a:p>
          <a:p>
            <a:pPr marL="341313" indent="-341313">
              <a:spcBef>
                <a:spcPts val="8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dirty="0">
                <a:ea typeface="Microsoft YaHei" charset="0"/>
                <a:cs typeface="Microsoft YaHei" charset="0"/>
              </a:rPr>
              <a:t>Раздражающие</a:t>
            </a:r>
          </a:p>
          <a:p>
            <a:pPr marL="341313" indent="-341313">
              <a:spcBef>
                <a:spcPts val="8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dirty="0">
                <a:ea typeface="Microsoft YaHei" charset="0"/>
                <a:cs typeface="Microsoft YaHei" charset="0"/>
              </a:rPr>
              <a:t>Сенсибилизирующие </a:t>
            </a:r>
          </a:p>
          <a:p>
            <a:pPr marL="341313" indent="-341313">
              <a:spcBef>
                <a:spcPts val="8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dirty="0">
                <a:ea typeface="Microsoft YaHei" charset="0"/>
                <a:cs typeface="Microsoft YaHei" charset="0"/>
              </a:rPr>
              <a:t>Канцерогенные</a:t>
            </a:r>
          </a:p>
          <a:p>
            <a:pPr marL="341313" indent="-341313">
              <a:spcBef>
                <a:spcPts val="8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dirty="0">
                <a:ea typeface="Microsoft YaHei" charset="0"/>
                <a:cs typeface="Microsoft YaHei" charset="0"/>
              </a:rPr>
              <a:t>Мутагенные,</a:t>
            </a:r>
          </a:p>
          <a:p>
            <a:pPr marL="341313" indent="-341313">
              <a:spcBef>
                <a:spcPts val="8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dirty="0">
                <a:ea typeface="Microsoft YaHei" charset="0"/>
                <a:cs typeface="Microsoft YaHei" charset="0"/>
              </a:rPr>
              <a:t>Влияющие на репродуктивную функцию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679700" y="6113463"/>
            <a:ext cx="4916488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936625" y="1628775"/>
            <a:ext cx="7272338" cy="901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>
                <a:solidFill>
                  <a:srgbClr val="000066"/>
                </a:solidFill>
                <a:ea typeface="Microsoft YaHei" charset="0"/>
                <a:cs typeface="Microsoft YaHei" charset="0"/>
              </a:rPr>
              <a:t>Вредные вещества по характеру воздействия </a:t>
            </a:r>
          </a:p>
          <a:p>
            <a:pPr algn="ctr"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>
                <a:solidFill>
                  <a:srgbClr val="000066"/>
                </a:solidFill>
                <a:ea typeface="Microsoft YaHei" charset="0"/>
                <a:cs typeface="Microsoft YaHei" charset="0"/>
              </a:rPr>
              <a:t>на организм  подразделяются на подгруппы</a:t>
            </a:r>
            <a:r>
              <a:rPr lang="ru-RU" sz="2400">
                <a:solidFill>
                  <a:srgbClr val="000066"/>
                </a:solidFill>
                <a:ea typeface="Microsoft YaHei" charset="0"/>
                <a:cs typeface="Microsoft YaHei" charset="0"/>
              </a:rPr>
              <a:t>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179388" y="31750"/>
            <a:ext cx="8964612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000" b="1">
                <a:solidFill>
                  <a:srgbClr val="FF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t>КЛАССИФИКАЦИЯ ПО СТЕПЕНИ ВОЗДЕЙСТВИЯ НА ОРГАНИЗМ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539750" y="1916113"/>
            <a:ext cx="8604250" cy="4525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b="1" dirty="0">
                <a:ea typeface="Microsoft YaHei" charset="0"/>
                <a:cs typeface="Microsoft YaHei" charset="0"/>
              </a:rPr>
              <a:t>1 класс – чрезвычайно опасные вещества (ЧОВ)</a:t>
            </a:r>
          </a:p>
          <a:p>
            <a:pPr marL="341313" indent="-341313">
              <a:spcBef>
                <a:spcPts val="8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b="1" dirty="0">
                <a:ea typeface="Microsoft YaHei" charset="0"/>
                <a:cs typeface="Microsoft YaHei" charset="0"/>
              </a:rPr>
              <a:t>2 класс – </a:t>
            </a:r>
            <a:r>
              <a:rPr lang="ru-RU" sz="3200" b="1" dirty="0" err="1">
                <a:ea typeface="Microsoft YaHei" charset="0"/>
                <a:cs typeface="Microsoft YaHei" charset="0"/>
              </a:rPr>
              <a:t>высокоопасные</a:t>
            </a:r>
            <a:r>
              <a:rPr lang="ru-RU" sz="3200" b="1" dirty="0">
                <a:ea typeface="Microsoft YaHei" charset="0"/>
                <a:cs typeface="Microsoft YaHei" charset="0"/>
              </a:rPr>
              <a:t> вещества (ВОВ)</a:t>
            </a:r>
          </a:p>
          <a:p>
            <a:pPr marL="341313" indent="-341313">
              <a:spcBef>
                <a:spcPts val="8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b="1" dirty="0">
                <a:ea typeface="Microsoft YaHei" charset="0"/>
                <a:cs typeface="Microsoft YaHei" charset="0"/>
              </a:rPr>
              <a:t>3 класс – умеренно опасные вещества (УОВ)</a:t>
            </a:r>
          </a:p>
          <a:p>
            <a:pPr marL="341313" indent="-341313">
              <a:spcBef>
                <a:spcPts val="8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b="1" dirty="0">
                <a:ea typeface="Microsoft YaHei" charset="0"/>
                <a:cs typeface="Microsoft YaHei" charset="0"/>
              </a:rPr>
              <a:t>4 класс – малоопасные вещества (МОВ)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457200" y="190500"/>
            <a:ext cx="8229600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000" b="1">
                <a:solidFill>
                  <a:srgbClr val="FF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t>ПУТИ ПОСТУПЛЕНИЯ В ОРГАНИЗМ ЧЕЛОВЕКА</a:t>
            </a: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539750" y="2420938"/>
            <a:ext cx="8229600" cy="2590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b="1" dirty="0">
                <a:ea typeface="Microsoft YaHei" charset="0"/>
                <a:cs typeface="Microsoft YaHei" charset="0"/>
              </a:rPr>
              <a:t>легкие</a:t>
            </a:r>
          </a:p>
          <a:p>
            <a:pPr marL="341313" indent="-341313">
              <a:spcBef>
                <a:spcPts val="8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b="1" dirty="0">
                <a:ea typeface="Microsoft YaHei" charset="0"/>
                <a:cs typeface="Microsoft YaHei" charset="0"/>
              </a:rPr>
              <a:t>желудочно-кишечный тракт</a:t>
            </a:r>
          </a:p>
          <a:p>
            <a:pPr marL="341313" indent="-341313">
              <a:spcBef>
                <a:spcPts val="8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b="1" dirty="0">
                <a:ea typeface="Microsoft YaHei" charset="0"/>
                <a:cs typeface="Microsoft YaHei" charset="0"/>
              </a:rPr>
              <a:t>неповрежденная и поврежденная кожа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457200" y="190500"/>
            <a:ext cx="8229600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000" b="1">
                <a:solidFill>
                  <a:srgbClr val="FF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t>ПУТИ ВЫВОДА ИЗ ОРГАНИЗМА ЧЕЛОВЕКА</a:t>
            </a: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1079500" y="2160588"/>
            <a:ext cx="7416800" cy="2879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b="1" dirty="0">
                <a:ea typeface="Microsoft YaHei" charset="0"/>
                <a:cs typeface="Microsoft YaHei" charset="0"/>
              </a:rPr>
              <a:t>легкие</a:t>
            </a:r>
          </a:p>
          <a:p>
            <a:pPr marL="341313" indent="-341313">
              <a:spcBef>
                <a:spcPts val="8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b="1" dirty="0">
                <a:ea typeface="Microsoft YaHei" charset="0"/>
                <a:cs typeface="Microsoft YaHei" charset="0"/>
              </a:rPr>
              <a:t>почки</a:t>
            </a:r>
          </a:p>
          <a:p>
            <a:pPr marL="341313" indent="-341313">
              <a:spcBef>
                <a:spcPts val="8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b="1" dirty="0">
                <a:ea typeface="Microsoft YaHei" charset="0"/>
                <a:cs typeface="Microsoft YaHei" charset="0"/>
              </a:rPr>
              <a:t>желудочно-кишечный тракт</a:t>
            </a:r>
          </a:p>
          <a:p>
            <a:pPr marL="341313" indent="-341313">
              <a:spcBef>
                <a:spcPts val="8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b="1" dirty="0">
                <a:ea typeface="Microsoft YaHei" charset="0"/>
                <a:cs typeface="Microsoft YaHei" charset="0"/>
              </a:rPr>
              <a:t>кожа, сальные, потовые железы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565150" y="-36513"/>
            <a:ext cx="8578850" cy="173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600" b="1">
                <a:solidFill>
                  <a:srgbClr val="FF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t>МЕРЫ ПРЕДУПРЕЖДЕНИЯ ЗАБОЛЕВАНИЙ ОТ ВОЗДЕЙСТВИЯ ВРЕДНЫХ ВЕЩЕСТВ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755650" y="1916113"/>
            <a:ext cx="8229600" cy="4525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7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>
                <a:solidFill>
                  <a:srgbClr val="280099"/>
                </a:solidFill>
                <a:ea typeface="Microsoft YaHei" charset="0"/>
                <a:cs typeface="Microsoft YaHei" charset="0"/>
              </a:rPr>
              <a:t>замена вредных веществ на невредные и менее вредные</a:t>
            </a:r>
          </a:p>
          <a:p>
            <a:pPr marL="341313" indent="-341313">
              <a:spcBef>
                <a:spcPts val="7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>
                <a:solidFill>
                  <a:srgbClr val="280099"/>
                </a:solidFill>
                <a:ea typeface="Microsoft YaHei" charset="0"/>
                <a:cs typeface="Microsoft YaHei" charset="0"/>
              </a:rPr>
              <a:t>ограничение концентраций</a:t>
            </a:r>
          </a:p>
          <a:p>
            <a:pPr marL="341313" indent="-341313">
              <a:spcBef>
                <a:spcPts val="7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>
                <a:solidFill>
                  <a:srgbClr val="280099"/>
                </a:solidFill>
                <a:ea typeface="Microsoft YaHei" charset="0"/>
                <a:cs typeface="Microsoft YaHei" charset="0"/>
              </a:rPr>
              <a:t>соблюдение требований к технологическому процессу и оборудованию</a:t>
            </a:r>
          </a:p>
          <a:p>
            <a:pPr marL="341313" indent="-341313">
              <a:spcBef>
                <a:spcPts val="7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>
                <a:solidFill>
                  <a:srgbClr val="280099"/>
                </a:solidFill>
                <a:ea typeface="Microsoft YaHei" charset="0"/>
                <a:cs typeface="Microsoft YaHei" charset="0"/>
              </a:rPr>
              <a:t>правильная организация ремонтных работ</a:t>
            </a:r>
          </a:p>
          <a:p>
            <a:pPr marL="341313" indent="-341313">
              <a:spcBef>
                <a:spcPts val="7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>
                <a:solidFill>
                  <a:srgbClr val="280099"/>
                </a:solidFill>
                <a:ea typeface="Microsoft YaHei" charset="0"/>
                <a:cs typeface="Microsoft YaHei" charset="0"/>
              </a:rPr>
              <a:t>изоляция вредных цехов</a:t>
            </a:r>
          </a:p>
          <a:p>
            <a:pPr marL="341313" indent="-341313">
              <a:spcBef>
                <a:spcPts val="7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>
                <a:solidFill>
                  <a:srgbClr val="280099"/>
                </a:solidFill>
                <a:ea typeface="Microsoft YaHei" charset="0"/>
                <a:cs typeface="Microsoft YaHei" charset="0"/>
              </a:rPr>
              <a:t>вентиляция</a:t>
            </a:r>
          </a:p>
          <a:p>
            <a:pPr marL="341313" indent="-341313">
              <a:spcBef>
                <a:spcPts val="7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>
                <a:solidFill>
                  <a:srgbClr val="280099"/>
                </a:solidFill>
                <a:ea typeface="Microsoft YaHei" charset="0"/>
                <a:cs typeface="Microsoft YaHei" charset="0"/>
              </a:rPr>
              <a:t>медико-профилактические мероприятия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000" b="1">
                <a:solidFill>
                  <a:srgbClr val="FF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t>ПРОИЗВОДСТВЕННАЯ ПЫЛЬ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323850" y="2276475"/>
            <a:ext cx="8229600" cy="2333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3200" b="1" dirty="0">
                <a:ea typeface="Microsoft YaHei" charset="0"/>
                <a:cs typeface="Microsoft YaHei" charset="0"/>
              </a:rPr>
              <a:t>Пыль-понятие, характеризующее физическое состояние твердого вещества, а именно раздробленность его на мельчайшие частицы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468313" y="11588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400" b="1">
                <a:solidFill>
                  <a:srgbClr val="FF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t>ВРЕДНЫЕ ФАКТОРЫ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898525" y="1412875"/>
            <a:ext cx="7848600" cy="2022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7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b="1" i="1">
                <a:solidFill>
                  <a:srgbClr val="280099"/>
                </a:solidFill>
                <a:ea typeface="Microsoft YaHei" charset="0"/>
                <a:cs typeface="Microsoft YaHei" charset="0"/>
              </a:rPr>
              <a:t>Физические факторы</a:t>
            </a:r>
            <a:r>
              <a:rPr lang="ru-RU" sz="2800" b="1">
                <a:solidFill>
                  <a:srgbClr val="280099"/>
                </a:solidFill>
                <a:ea typeface="Microsoft YaHei" charset="0"/>
                <a:cs typeface="Microsoft YaHei" charset="0"/>
              </a:rPr>
              <a:t> - температура, влажность, скорость движения воздуха, тепловое излучение, ЭМП и излучения</a:t>
            </a:r>
          </a:p>
          <a:p>
            <a:pPr>
              <a:spcBef>
                <a:spcPts val="17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2800" b="1">
              <a:solidFill>
                <a:srgbClr val="280099"/>
              </a:solidFill>
              <a:ea typeface="Microsoft YaHei" charset="0"/>
              <a:cs typeface="Microsoft YaHei" charset="0"/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900113" y="2924175"/>
            <a:ext cx="6119812" cy="825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 b="1" i="1">
                <a:solidFill>
                  <a:srgbClr val="280099"/>
                </a:solidFill>
                <a:ea typeface="Microsoft YaHei" charset="0"/>
                <a:cs typeface="Microsoft YaHei" charset="0"/>
              </a:rPr>
              <a:t>Химические факторы</a:t>
            </a:r>
            <a:r>
              <a:rPr lang="ru-RU" sz="2400" b="1">
                <a:solidFill>
                  <a:srgbClr val="280099"/>
                </a:solidFill>
                <a:ea typeface="Microsoft YaHei" charset="0"/>
                <a:cs typeface="Microsoft YaHei" charset="0"/>
              </a:rPr>
              <a:t> - химические вещества и смеси веществ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900113" y="3959225"/>
            <a:ext cx="5040312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75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ru-RU" sz="2800" b="1" i="1">
                <a:solidFill>
                  <a:srgbClr val="280099"/>
                </a:solidFill>
                <a:latin typeface="Times New Roman" pitchFamily="16" charset="0"/>
                <a:cs typeface="Lucida Sans Unicode" charset="0"/>
              </a:rPr>
              <a:t>Биологические факторы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900113" y="4581525"/>
            <a:ext cx="7416800" cy="9477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7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b="1">
                <a:solidFill>
                  <a:srgbClr val="280099"/>
                </a:solidFill>
                <a:ea typeface="Microsoft YaHei" charset="0"/>
                <a:cs typeface="Microsoft YaHei" charset="0"/>
              </a:rPr>
              <a:t>Факторы трудового процесса (тяжесть труда и напряженность труда)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457200" y="190500"/>
            <a:ext cx="8229600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000" b="1">
                <a:solidFill>
                  <a:srgbClr val="FF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t>КЛАССИФИКАЦИЯ ПЫЛИ ПО ЕЕ ПРОИСХОЖДЕНИЮ</a:t>
            </a:r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2411413" y="2349500"/>
            <a:ext cx="4968875" cy="2176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9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600">
                <a:solidFill>
                  <a:srgbClr val="280099"/>
                </a:solidFill>
                <a:ea typeface="Microsoft YaHei" charset="0"/>
                <a:cs typeface="Microsoft YaHei" charset="0"/>
              </a:rPr>
              <a:t>органическая</a:t>
            </a:r>
          </a:p>
          <a:p>
            <a:pPr marL="341313" indent="-341313">
              <a:spcBef>
                <a:spcPts val="9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600">
                <a:solidFill>
                  <a:srgbClr val="280099"/>
                </a:solidFill>
                <a:ea typeface="Microsoft YaHei" charset="0"/>
                <a:cs typeface="Microsoft YaHei" charset="0"/>
              </a:rPr>
              <a:t>неорганическая</a:t>
            </a:r>
          </a:p>
          <a:p>
            <a:pPr marL="341313" indent="-341313">
              <a:spcBef>
                <a:spcPts val="9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600">
                <a:solidFill>
                  <a:srgbClr val="280099"/>
                </a:solidFill>
                <a:ea typeface="Microsoft YaHei" charset="0"/>
                <a:cs typeface="Microsoft YaHei" charset="0"/>
              </a:rPr>
              <a:t>смешанная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457200" y="190500"/>
            <a:ext cx="8229600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000" b="1">
                <a:solidFill>
                  <a:srgbClr val="FF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t>КЛАССИФИКАЦИЯ ПЫЛИ ПО СПОСОБУ ОБРАЗОВАНИЯ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2124075" y="2708275"/>
            <a:ext cx="4810125" cy="1468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9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600" b="1">
                <a:solidFill>
                  <a:srgbClr val="280099"/>
                </a:solidFill>
                <a:ea typeface="Microsoft YaHei" charset="0"/>
                <a:cs typeface="Microsoft YaHei" charset="0"/>
              </a:rPr>
              <a:t>дезинтеграции</a:t>
            </a:r>
          </a:p>
          <a:p>
            <a:pPr marL="341313" indent="-341313">
              <a:spcBef>
                <a:spcPts val="9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600" b="1">
                <a:solidFill>
                  <a:srgbClr val="280099"/>
                </a:solidFill>
                <a:ea typeface="Microsoft YaHei" charset="0"/>
                <a:cs typeface="Microsoft YaHei" charset="0"/>
              </a:rPr>
              <a:t>конденсации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323850" y="176213"/>
            <a:ext cx="8507413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000" b="1">
                <a:solidFill>
                  <a:srgbClr val="FF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t>ФИЗИЧЕСКИЕ И ХИМИЧЕСКИЕ СВОЙСТВА ПЫЛИ</a:t>
            </a:r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914400" y="1916113"/>
            <a:ext cx="8229600" cy="4525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>
                <a:solidFill>
                  <a:srgbClr val="280099"/>
                </a:solidFill>
                <a:ea typeface="Microsoft YaHei" charset="0"/>
                <a:cs typeface="Microsoft YaHei" charset="0"/>
              </a:rPr>
              <a:t>Дисперсность пылевых частиц</a:t>
            </a:r>
          </a:p>
          <a:p>
            <a:pPr marL="341313" indent="-341313">
              <a:spcBef>
                <a:spcPts val="8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>
                <a:solidFill>
                  <a:srgbClr val="280099"/>
                </a:solidFill>
                <a:ea typeface="Microsoft YaHei" charset="0"/>
                <a:cs typeface="Microsoft YaHei" charset="0"/>
              </a:rPr>
              <a:t>Форма пылевых частиц</a:t>
            </a:r>
          </a:p>
          <a:p>
            <a:pPr marL="341313" indent="-341313">
              <a:spcBef>
                <a:spcPts val="8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>
                <a:solidFill>
                  <a:srgbClr val="280099"/>
                </a:solidFill>
                <a:ea typeface="Microsoft YaHei" charset="0"/>
                <a:cs typeface="Microsoft YaHei" charset="0"/>
              </a:rPr>
              <a:t>Электрические свойства пыли</a:t>
            </a:r>
          </a:p>
          <a:p>
            <a:pPr marL="341313" indent="-341313">
              <a:spcBef>
                <a:spcPts val="8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>
                <a:solidFill>
                  <a:srgbClr val="280099"/>
                </a:solidFill>
                <a:ea typeface="Microsoft YaHei" charset="0"/>
                <a:cs typeface="Microsoft YaHei" charset="0"/>
              </a:rPr>
              <a:t>Химический состав пыли</a:t>
            </a:r>
          </a:p>
          <a:p>
            <a:pPr marL="341313" indent="-341313">
              <a:spcBef>
                <a:spcPts val="8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>
                <a:solidFill>
                  <a:srgbClr val="280099"/>
                </a:solidFill>
                <a:ea typeface="Microsoft YaHei" charset="0"/>
                <a:cs typeface="Microsoft YaHei" charset="0"/>
              </a:rPr>
              <a:t>Растворимость пыли</a:t>
            </a:r>
          </a:p>
          <a:p>
            <a:pPr marL="341313" indent="-341313">
              <a:spcBef>
                <a:spcPts val="8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>
                <a:solidFill>
                  <a:srgbClr val="280099"/>
                </a:solidFill>
                <a:ea typeface="Microsoft YaHei" charset="0"/>
                <a:cs typeface="Microsoft YaHei" charset="0"/>
              </a:rPr>
              <a:t>Удельная поверхность пыли</a:t>
            </a:r>
          </a:p>
          <a:p>
            <a:pPr marL="341313" indent="-341313">
              <a:spcBef>
                <a:spcPts val="800"/>
              </a:spcBef>
              <a:buClr>
                <a:srgbClr val="FF6600"/>
              </a:buClr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sz="3200">
              <a:solidFill>
                <a:srgbClr val="FF6600"/>
              </a:solidFill>
              <a:ea typeface="Microsoft YaHei" charset="0"/>
              <a:cs typeface="Microsoft YaHe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457200" y="190500"/>
            <a:ext cx="8229600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000" b="1">
                <a:solidFill>
                  <a:srgbClr val="FF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t>ЗАБОЛЕВАНИЯ ОТ ВОЗДЕЙСТВИЯ ПЫЛИ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611188" y="2133600"/>
            <a:ext cx="8229600" cy="3311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7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 b="1">
                <a:solidFill>
                  <a:srgbClr val="280099"/>
                </a:solidFill>
                <a:ea typeface="Microsoft YaHei" charset="0"/>
                <a:cs typeface="Microsoft YaHei" charset="0"/>
              </a:rPr>
              <a:t>Пневмокониоз (антракоз, силикоз и др.)</a:t>
            </a:r>
          </a:p>
          <a:p>
            <a:pPr marL="341313" indent="-341313">
              <a:spcBef>
                <a:spcPts val="7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 b="1">
                <a:solidFill>
                  <a:srgbClr val="280099"/>
                </a:solidFill>
                <a:ea typeface="Microsoft YaHei" charset="0"/>
                <a:cs typeface="Microsoft YaHei" charset="0"/>
              </a:rPr>
              <a:t>Ларингит, воспаление легких</a:t>
            </a:r>
          </a:p>
          <a:p>
            <a:pPr marL="341313" indent="-341313">
              <a:spcBef>
                <a:spcPts val="7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 b="1">
                <a:solidFill>
                  <a:srgbClr val="280099"/>
                </a:solidFill>
                <a:ea typeface="Microsoft YaHei" charset="0"/>
                <a:cs typeface="Microsoft YaHei" charset="0"/>
              </a:rPr>
              <a:t>Прободение носовой перегородки</a:t>
            </a:r>
          </a:p>
          <a:p>
            <a:pPr marL="341313" indent="-341313">
              <a:spcBef>
                <a:spcPts val="7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 b="1">
                <a:solidFill>
                  <a:srgbClr val="280099"/>
                </a:solidFill>
                <a:ea typeface="Microsoft YaHei" charset="0"/>
                <a:cs typeface="Microsoft YaHei" charset="0"/>
              </a:rPr>
              <a:t>Конъюктивиты, помутнение хрусталика</a:t>
            </a:r>
          </a:p>
          <a:p>
            <a:pPr marL="341313" indent="-341313">
              <a:spcBef>
                <a:spcPts val="7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 b="1">
                <a:solidFill>
                  <a:srgbClr val="280099"/>
                </a:solidFill>
                <a:ea typeface="Microsoft YaHei" charset="0"/>
                <a:cs typeface="Microsoft YaHei" charset="0"/>
              </a:rPr>
              <a:t>Шелушение кожи, фурункулез, экземы и др.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107950" y="190500"/>
            <a:ext cx="9036050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000" b="1">
                <a:solidFill>
                  <a:srgbClr val="FF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t>ПРОФИЛАКТИКА ЗАБОЛЕВАНИЙ ОТ ВОЗДЕЙСТВИЯ ПЫЛИ</a:t>
            </a: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611188" y="2349500"/>
            <a:ext cx="8229600" cy="2160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9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600">
                <a:solidFill>
                  <a:srgbClr val="280099"/>
                </a:solidFill>
                <a:ea typeface="Microsoft YaHei" charset="0"/>
                <a:cs typeface="Microsoft YaHei" charset="0"/>
              </a:rPr>
              <a:t>технологические и технические</a:t>
            </a:r>
          </a:p>
          <a:p>
            <a:pPr marL="341313" indent="-341313">
              <a:spcBef>
                <a:spcPts val="9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600">
                <a:solidFill>
                  <a:srgbClr val="280099"/>
                </a:solidFill>
                <a:ea typeface="Microsoft YaHei" charset="0"/>
                <a:cs typeface="Microsoft YaHei" charset="0"/>
              </a:rPr>
              <a:t>санитарно-технические</a:t>
            </a:r>
          </a:p>
          <a:p>
            <a:pPr marL="341313" indent="-341313">
              <a:spcBef>
                <a:spcPts val="9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600">
                <a:solidFill>
                  <a:srgbClr val="280099"/>
                </a:solidFill>
                <a:ea typeface="Microsoft YaHei" charset="0"/>
                <a:cs typeface="Microsoft YaHei" charset="0"/>
              </a:rPr>
              <a:t>медико-профилактические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611188" y="188913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400" b="1">
                <a:solidFill>
                  <a:srgbClr val="FF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t>ТЯЖЕСТЬ ТРУДА</a:t>
            </a: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539750" y="2133600"/>
            <a:ext cx="8229600" cy="3124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algn="ctr">
              <a:spcBef>
                <a:spcPts val="8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3200">
                <a:solidFill>
                  <a:srgbClr val="280099"/>
                </a:solidFill>
                <a:ea typeface="Microsoft YaHei" charset="0"/>
                <a:cs typeface="Microsoft YaHei" charset="0"/>
              </a:rPr>
              <a:t>Характеристика  трудового процесса, отражающая преимущественную нагрузку на опорно-двигательный аппарат и функциональные системы организма, обеспечивающие его деятельность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400" b="1">
                <a:solidFill>
                  <a:srgbClr val="000066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t>ТЯЖЕСТЬ ТРУДА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>
              <a:spcBef>
                <a:spcPts val="8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3200" dirty="0">
                <a:ea typeface="Microsoft YaHei" charset="0"/>
                <a:cs typeface="Microsoft YaHei" charset="0"/>
              </a:rPr>
              <a:t>Характеризуется физической динамической нагрузкой, массой поднимаемого и перемещаемого груза, общим числом стереотипных рабочих движений, величиной статической нагрузки, характером рабочей позы, глубиной и частотой наклона корпуса, перемещениями в пространстве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400" b="1">
                <a:solidFill>
                  <a:srgbClr val="FF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t>НАПРЯЖЕННОСТЬ ТРУДА</a:t>
            </a: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>
              <a:spcBef>
                <a:spcPts val="8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3200" dirty="0">
                <a:ea typeface="Microsoft YaHei" charset="0"/>
                <a:cs typeface="Microsoft YaHei" charset="0"/>
              </a:rPr>
              <a:t>Характеристика трудового процесса, отражающая нагрузку преимущественно на ЦНС, органы чувств, эмоциональную сферу работника. К этим факторам относятся интеллектуальные, сенсорные, эмоциональные нагрузки, степень монотонности нагрузок, режим работы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539750" y="179388"/>
            <a:ext cx="8229600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000" b="1">
                <a:solidFill>
                  <a:srgbClr val="FF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t>ОПАСНЫЙ ФАКТОР РАБОЧЕЙ СРЕДЫ</a:t>
            </a: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468313" y="2565400"/>
            <a:ext cx="8229600" cy="2405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>
              <a:spcBef>
                <a:spcPts val="8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3200" dirty="0">
                <a:ea typeface="Microsoft YaHei" charset="0"/>
                <a:cs typeface="Microsoft YaHei" charset="0"/>
              </a:rPr>
              <a:t>Фактор среды и трудового процесса, который может быть причиной острого заболевания или внезапного резкого ухудшения здоровья, смерти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179388" y="190500"/>
            <a:ext cx="8785225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000" b="1">
                <a:solidFill>
                  <a:srgbClr val="FF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t>ГИГИЕНИЧЕСКИЕ НОРМАТИВЫ УСЛОВИЙ ТРУДА (ПДК,ПДУ)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68313" y="1773238"/>
            <a:ext cx="8229600" cy="4525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2800" dirty="0">
                <a:ea typeface="Microsoft YaHei" charset="0"/>
                <a:cs typeface="Microsoft YaHei" charset="0"/>
              </a:rPr>
              <a:t>Уровни вредных факторов рабочей среды, которые при ежедневной (кроме выходных дней) работе в течение 8ч, но не более 40ч в неделю, в течение всего рабочего стажа не должны вызывать заболеваний или отклонений в состоянии здоровья, обнаруживаемых современными методами исследований, в процессе работы или в отдаленные сроки жизни настоящего и последующего поколений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457200" y="190500"/>
            <a:ext cx="8229600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000" b="1">
                <a:solidFill>
                  <a:srgbClr val="FF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t>КЛАССИФИКАЦИЯ  УСЛОВИЙ ТРУДА </a:t>
            </a: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468313" y="1916113"/>
            <a:ext cx="8229600" cy="4525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 dirty="0">
                <a:ea typeface="Microsoft YaHei" charset="0"/>
                <a:cs typeface="Microsoft YaHei" charset="0"/>
              </a:rPr>
              <a:t>Оптимальные условия труда (1 класс)</a:t>
            </a:r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 dirty="0">
                <a:ea typeface="Microsoft YaHei" charset="0"/>
                <a:cs typeface="Microsoft YaHei" charset="0"/>
              </a:rPr>
              <a:t>Допустимые условия труда (2 класс)</a:t>
            </a:r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 dirty="0">
                <a:ea typeface="Microsoft YaHei" charset="0"/>
                <a:cs typeface="Microsoft YaHei" charset="0"/>
              </a:rPr>
              <a:t>Вредные условия труда (3 класс):</a:t>
            </a:r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 dirty="0">
                <a:ea typeface="Microsoft YaHei" charset="0"/>
                <a:cs typeface="Microsoft YaHei" charset="0"/>
              </a:rPr>
              <a:t>   		1 степень 3 класса (3.1)</a:t>
            </a:r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 dirty="0">
                <a:ea typeface="Microsoft YaHei" charset="0"/>
                <a:cs typeface="Microsoft YaHei" charset="0"/>
              </a:rPr>
              <a:t>    	2 степень 3 класса (3.2)</a:t>
            </a:r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 dirty="0">
                <a:ea typeface="Microsoft YaHei" charset="0"/>
                <a:cs typeface="Microsoft YaHei" charset="0"/>
              </a:rPr>
              <a:t>    	3 степень 3 класса (3.3)</a:t>
            </a:r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 dirty="0">
                <a:ea typeface="Microsoft YaHei" charset="0"/>
                <a:cs typeface="Microsoft YaHei" charset="0"/>
              </a:rPr>
              <a:t>    	4 степень 3 класса (3.4)</a:t>
            </a:r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FF6600"/>
              </a:buClr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 dirty="0">
                <a:ea typeface="Microsoft YaHei" charset="0"/>
                <a:cs typeface="Microsoft YaHei" charset="0"/>
              </a:rPr>
              <a:t>Опасные (экстремальные) условия труда (4 класс)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457200" y="190500"/>
            <a:ext cx="8229600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000">
                <a:solidFill>
                  <a:srgbClr val="000000"/>
                </a:solidFill>
                <a:ea typeface="Microsoft YaHei" charset="0"/>
                <a:cs typeface="Microsoft YaHei" charset="0"/>
              </a:rPr>
              <a:t> </a:t>
            </a:r>
            <a:r>
              <a:rPr lang="ru-RU" sz="4000" b="1">
                <a:solidFill>
                  <a:srgbClr val="FF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t>ОПТИМАЛЬНЫЕ УСЛОВИЯ ТРУДА (1</a:t>
            </a:r>
            <a:r>
              <a:rPr lang="ru-RU" sz="4000" b="1" u="sng" baseline="30000">
                <a:solidFill>
                  <a:srgbClr val="FF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t>ый </a:t>
            </a:r>
            <a:r>
              <a:rPr lang="ru-RU" sz="4000" b="1">
                <a:solidFill>
                  <a:srgbClr val="FF0000"/>
                </a:solidFill>
                <a:latin typeface="Times New Roman" pitchFamily="16" charset="0"/>
                <a:ea typeface="Microsoft YaHei" charset="0"/>
                <a:cs typeface="Microsoft YaHei" charset="0"/>
              </a:rPr>
              <a:t>КЛАСС)</a:t>
            </a: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539750" y="2332038"/>
            <a:ext cx="8229600" cy="2465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>
              <a:spcBef>
                <a:spcPts val="8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3200" dirty="0">
                <a:ea typeface="Microsoft YaHei" charset="0"/>
                <a:cs typeface="Microsoft YaHei" charset="0"/>
              </a:rPr>
              <a:t> условия, при которых сохраняется здоровье работника и создаются предпосылки для поддержания высокого уровня работоспособности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681</Words>
  <Application>Microsoft Office PowerPoint</Application>
  <PresentationFormat>Экран (4:3)</PresentationFormat>
  <Paragraphs>94</Paragraphs>
  <Slides>24</Slides>
  <Notes>23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Охрана труда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Company>МИИТ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Охрана труда</dc:title>
  <dc:creator>УТЖТ</dc:creator>
  <cp:lastModifiedBy>УТЖТ</cp:lastModifiedBy>
  <cp:revision>2</cp:revision>
  <dcterms:created xsi:type="dcterms:W3CDTF">2017-01-09T10:51:20Z</dcterms:created>
  <dcterms:modified xsi:type="dcterms:W3CDTF">2017-01-09T11:04:09Z</dcterms:modified>
</cp:coreProperties>
</file>