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3" r:id="rId3"/>
    <p:sldId id="261" r:id="rId4"/>
    <p:sldId id="275" r:id="rId5"/>
    <p:sldId id="286" r:id="rId6"/>
    <p:sldId id="285" r:id="rId7"/>
    <p:sldId id="28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6119-5B15-4782-A394-18ADC4F3693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1856119-5B15-4782-A394-18ADC4F3693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856119-5B15-4782-A394-18ADC4F36933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6655A6-2BA1-4B8B-9D4F-A101C41F4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4582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b="1" dirty="0" smtClean="0"/>
              <a:t/>
            </a:r>
            <a:br>
              <a:rPr lang="ru-RU" sz="6700" b="1" dirty="0" smtClean="0"/>
            </a:br>
            <a:r>
              <a:rPr lang="ru-RU" sz="6700" b="1" dirty="0" smtClean="0"/>
              <a:t>Нормирование труда</a:t>
            </a:r>
            <a:r>
              <a:rPr lang="ru-RU" sz="6700" dirty="0" smtClean="0"/>
              <a:t>  </a:t>
            </a:r>
            <a:br>
              <a:rPr lang="ru-RU" sz="6700" dirty="0" smtClean="0"/>
            </a:br>
            <a:r>
              <a:rPr lang="ru-RU" sz="6700" dirty="0" smtClean="0"/>
              <a:t> </a:t>
            </a:r>
            <a:br>
              <a:rPr lang="ru-RU" sz="6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500702"/>
            <a:ext cx="8458200" cy="914400"/>
          </a:xfrm>
        </p:spPr>
        <p:txBody>
          <a:bodyPr/>
          <a:lstStyle/>
          <a:p>
            <a:r>
              <a:rPr lang="ru-RU" dirty="0" smtClean="0"/>
              <a:t>Выполнила: студентка гр.ОП351 </a:t>
            </a:r>
            <a:r>
              <a:rPr lang="ru-RU" dirty="0" err="1" smtClean="0"/>
              <a:t>Ширшова</a:t>
            </a:r>
            <a:r>
              <a:rPr lang="ru-RU" dirty="0" smtClean="0"/>
              <a:t> В.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452926" cy="333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2471742"/>
          </a:xfrm>
        </p:spPr>
        <p:txBody>
          <a:bodyPr/>
          <a:lstStyle/>
          <a:p>
            <a:r>
              <a:rPr lang="ru-RU" b="1" dirty="0" smtClean="0"/>
              <a:t>1. Основные задачи нормирования труда</a:t>
            </a:r>
          </a:p>
          <a:p>
            <a:r>
              <a:rPr lang="ru-RU" b="1" dirty="0" smtClean="0"/>
              <a:t>2. Нормативные материалы и их классификация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85992"/>
            <a:ext cx="5857916" cy="438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697559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/>
              <a:t>Нормированием труда называется</a:t>
            </a:r>
            <a:r>
              <a:rPr lang="ru-RU" dirty="0" smtClean="0"/>
              <a:t> установление мер затрат труда на изготовление единицы продукции или меры выработки продукции за единицу времени.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Нормирование труда направлено на улучшение организации и планирования труда, повышение производительности труда, улучшение использования рабочего времени, осуществление правильной организации заработной платы.</a:t>
            </a:r>
          </a:p>
          <a:p>
            <a:r>
              <a:rPr lang="ru-RU" dirty="0" smtClean="0"/>
              <a:t> На линейных предприятиях ЖДТ вопросами нормирования занимаются инженеры по организации и нормированию труда и нормировщики.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710518" cy="170341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Нормативные материалы подразделяются на </a:t>
            </a:r>
            <a:r>
              <a:rPr lang="ru-RU" sz="2400" i="1" dirty="0" smtClean="0">
                <a:solidFill>
                  <a:srgbClr val="92D050"/>
                </a:solidFill>
              </a:rPr>
              <a:t>нормы</a:t>
            </a:r>
            <a:r>
              <a:rPr lang="ru-RU" sz="2400" dirty="0" smtClean="0"/>
              <a:t> и </a:t>
            </a:r>
            <a:r>
              <a:rPr lang="ru-RU" sz="2400" i="1" dirty="0" smtClean="0">
                <a:solidFill>
                  <a:srgbClr val="92D050"/>
                </a:solidFill>
              </a:rPr>
              <a:t>нормативы</a:t>
            </a:r>
            <a:r>
              <a:rPr lang="ru-RU" sz="2400" dirty="0" smtClean="0"/>
              <a:t>. Норматив является исходной величиной для установления технически обоснованных норм.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628921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Нормы подразделяются по следующим признакам: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1.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FFFF00"/>
                </a:solidFill>
              </a:rPr>
              <a:t>по принятому измерителю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 </a:t>
            </a:r>
            <a:r>
              <a:rPr lang="ru-RU" u="sng" dirty="0" smtClean="0">
                <a:solidFill>
                  <a:srgbClr val="92D050"/>
                </a:solidFill>
              </a:rPr>
              <a:t>норма времени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– время, установленное на изготовление единицы продукции или выполнение одной рабочей операции;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</a:t>
            </a:r>
            <a:r>
              <a:rPr lang="ru-RU" u="sng" dirty="0" smtClean="0">
                <a:solidFill>
                  <a:srgbClr val="92D050"/>
                </a:solidFill>
              </a:rPr>
              <a:t> норма выработки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– количество продукции, произведённое за единицу времени;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 </a:t>
            </a:r>
            <a:r>
              <a:rPr lang="ru-RU" u="sng" dirty="0" smtClean="0">
                <a:solidFill>
                  <a:srgbClr val="92D050"/>
                </a:solidFill>
              </a:rPr>
              <a:t>норма численности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(норма расхода рабочей силы) – количество человек, необходимое для выполнения определенного объёма работы;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 </a:t>
            </a:r>
            <a:r>
              <a:rPr lang="ru-RU" u="sng" dirty="0" smtClean="0">
                <a:solidFill>
                  <a:srgbClr val="92D050"/>
                </a:solidFill>
              </a:rPr>
              <a:t>норма обслуживания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– количество оборудования или рабочих мест, которое работник может обслужить за смену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643432"/>
            <a:ext cx="2214568" cy="2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32964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2. </a:t>
            </a:r>
            <a:r>
              <a:rPr lang="ru-RU" i="1" dirty="0" smtClean="0">
                <a:solidFill>
                  <a:srgbClr val="FFFF00"/>
                </a:solidFill>
              </a:rPr>
              <a:t>по структурному построению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 </a:t>
            </a:r>
            <a:r>
              <a:rPr lang="ru-RU" u="sng" dirty="0" smtClean="0">
                <a:solidFill>
                  <a:srgbClr val="92D050"/>
                </a:solidFill>
              </a:rPr>
              <a:t>дифференцированные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устанавливаются на выполнение отдельных трудовых действий или приёмов;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 </a:t>
            </a:r>
            <a:r>
              <a:rPr lang="ru-RU" u="sng" dirty="0" smtClean="0">
                <a:solidFill>
                  <a:srgbClr val="92D050"/>
                </a:solidFill>
              </a:rPr>
              <a:t>укрупненные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устанавливаются на комплекс приёмов или на рабочую операцию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3</a:t>
            </a:r>
            <a:r>
              <a:rPr lang="ru-RU" i="1" dirty="0" smtClean="0">
                <a:solidFill>
                  <a:srgbClr val="FFFF00"/>
                </a:solidFill>
              </a:rPr>
              <a:t>. по методу определения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u="sng" dirty="0" smtClean="0">
                <a:solidFill>
                  <a:srgbClr val="92D050"/>
                </a:solidFill>
              </a:rPr>
              <a:t>- технически обоснованные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устанавливаются на основе наблюдений за работой;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</a:t>
            </a:r>
            <a:r>
              <a:rPr lang="ru-RU" u="sng" dirty="0" smtClean="0">
                <a:solidFill>
                  <a:srgbClr val="92D050"/>
                </a:solidFill>
              </a:rPr>
              <a:t> опытно – статистические</a:t>
            </a:r>
            <a:r>
              <a:rPr lang="ru-RU" dirty="0" smtClean="0"/>
              <a:t>  устанавливаются на основании предыдущего опыта работы или по аналогии с уже установленной нормой на такие же работы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329642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4. </a:t>
            </a:r>
            <a:r>
              <a:rPr lang="ru-RU" i="1" dirty="0" smtClean="0">
                <a:solidFill>
                  <a:srgbClr val="FFFF00"/>
                </a:solidFill>
              </a:rPr>
              <a:t>по срокам действия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</a:t>
            </a:r>
            <a:r>
              <a:rPr lang="ru-RU" u="sng" dirty="0" smtClean="0">
                <a:solidFill>
                  <a:srgbClr val="92D050"/>
                </a:solidFill>
              </a:rPr>
              <a:t> постоянные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– на весь период действия;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</a:t>
            </a:r>
            <a:r>
              <a:rPr lang="ru-RU" u="sng" dirty="0" smtClean="0">
                <a:solidFill>
                  <a:srgbClr val="92D050"/>
                </a:solidFill>
              </a:rPr>
              <a:t> временные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– устанавливаются при переходе на новые нормы (на срок не более 3 месяцев);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</a:t>
            </a:r>
            <a:r>
              <a:rPr lang="ru-RU" u="sng" dirty="0" smtClean="0">
                <a:solidFill>
                  <a:srgbClr val="92D050"/>
                </a:solidFill>
              </a:rPr>
              <a:t> разовые-</a:t>
            </a:r>
            <a:r>
              <a:rPr lang="ru-RU" dirty="0" smtClean="0">
                <a:solidFill>
                  <a:srgbClr val="92D050"/>
                </a:solidFill>
              </a:rPr>
              <a:t>  </a:t>
            </a:r>
            <a:r>
              <a:rPr lang="ru-RU" dirty="0" smtClean="0"/>
              <a:t>устанавливаются на работы, не характерные для данного предприятия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48577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5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i="1" dirty="0" smtClean="0">
                <a:solidFill>
                  <a:srgbClr val="FFFF00"/>
                </a:solidFill>
              </a:rPr>
              <a:t>по техническому признаку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 </a:t>
            </a:r>
            <a:r>
              <a:rPr lang="ru-RU" u="sng" dirty="0" smtClean="0">
                <a:solidFill>
                  <a:srgbClr val="92D050"/>
                </a:solidFill>
              </a:rPr>
              <a:t>единые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– применяются для нескольких отраслей промышленности;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 </a:t>
            </a:r>
            <a:r>
              <a:rPr lang="ru-RU" u="sng" dirty="0" smtClean="0">
                <a:solidFill>
                  <a:srgbClr val="92D050"/>
                </a:solidFill>
              </a:rPr>
              <a:t>типовые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– используются только для определенного вида производства;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- </a:t>
            </a:r>
            <a:r>
              <a:rPr lang="ru-RU" u="sng" dirty="0" smtClean="0">
                <a:solidFill>
                  <a:srgbClr val="92D050"/>
                </a:solidFill>
              </a:rPr>
              <a:t>местные- 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используются на отдельных предприятиях, в случае если нет отраслевых нормативов.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Техниче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149</TotalTime>
  <Words>172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  Нормирование труда      </vt:lpstr>
      <vt:lpstr>Слайд 2</vt:lpstr>
      <vt:lpstr>Слайд 3</vt:lpstr>
      <vt:lpstr>Нормативные материалы подразделяются на нормы и нормативы. Норматив является исходной величиной для установления технически обоснованных норм.  </vt:lpstr>
      <vt:lpstr>Слайд 5</vt:lpstr>
      <vt:lpstr>Слайд 6</vt:lpstr>
      <vt:lpstr>Слайд 7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тему:  Основные фонды и оборотные средства предприятия </dc:title>
  <dc:creator>Admin</dc:creator>
  <cp:lastModifiedBy>1</cp:lastModifiedBy>
  <cp:revision>25</cp:revision>
  <dcterms:created xsi:type="dcterms:W3CDTF">2012-05-24T18:30:18Z</dcterms:created>
  <dcterms:modified xsi:type="dcterms:W3CDTF">2012-06-20T07:14:23Z</dcterms:modified>
</cp:coreProperties>
</file>