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3" r:id="rId3"/>
    <p:sldId id="257" r:id="rId4"/>
    <p:sldId id="284" r:id="rId5"/>
    <p:sldId id="258" r:id="rId6"/>
    <p:sldId id="259" r:id="rId7"/>
    <p:sldId id="260" r:id="rId8"/>
    <p:sldId id="28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1856119-5B15-4782-A394-18ADC4F3693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856119-5B15-4782-A394-18ADC4F3693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4582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b="1" dirty="0" smtClean="0"/>
              <a:t>Организация труда</a:t>
            </a:r>
            <a:r>
              <a:rPr lang="ru-RU" sz="6700" dirty="0" smtClean="0"/>
              <a:t>  </a:t>
            </a:r>
            <a:br>
              <a:rPr lang="ru-RU" sz="6700" dirty="0" smtClean="0"/>
            </a:br>
            <a:r>
              <a:rPr lang="ru-RU" sz="6700" dirty="0" smtClean="0"/>
              <a:t> </a:t>
            </a:r>
            <a:br>
              <a:rPr lang="ru-RU" sz="6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500702"/>
            <a:ext cx="8458200" cy="914400"/>
          </a:xfrm>
        </p:spPr>
        <p:txBody>
          <a:bodyPr/>
          <a:lstStyle/>
          <a:p>
            <a:r>
              <a:rPr lang="ru-RU" dirty="0" smtClean="0"/>
              <a:t>Выполнила: студентка гр.ОП351 </a:t>
            </a:r>
            <a:r>
              <a:rPr lang="ru-RU" dirty="0" err="1" smtClean="0"/>
              <a:t>Ширшова</a:t>
            </a:r>
            <a:r>
              <a:rPr lang="ru-RU" dirty="0" smtClean="0"/>
              <a:t> В.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357430"/>
            <a:ext cx="441930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115328" cy="2471742"/>
          </a:xfrm>
        </p:spPr>
        <p:txBody>
          <a:bodyPr/>
          <a:lstStyle/>
          <a:p>
            <a:r>
              <a:rPr lang="ru-RU" dirty="0" smtClean="0"/>
              <a:t>1.Основные принципы организации труда</a:t>
            </a:r>
          </a:p>
          <a:p>
            <a:r>
              <a:rPr lang="ru-RU" dirty="0" smtClean="0"/>
              <a:t>2. Особенности организации труда на железнодорожном транспорте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6072230" cy="449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5429288" cy="5911873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Организация труда</a:t>
            </a:r>
            <a:r>
              <a:rPr lang="ru-RU" dirty="0" smtClean="0"/>
              <a:t> – комплекс мероприятий, обеспечивающий рациональное использование трудовых и материальных ресурсов.</a:t>
            </a:r>
          </a:p>
          <a:p>
            <a:r>
              <a:rPr lang="ru-RU" dirty="0" smtClean="0"/>
              <a:t> Организация труда основана на передовом опыте работы, достижениях науки и техники и позволяет наилучшим образом соединить людей и технику в производственном процессе, повысив при этом производительность труда.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00108"/>
            <a:ext cx="34290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32964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Организация труда включает в себя</a:t>
            </a:r>
            <a:r>
              <a:rPr lang="ru-RU" dirty="0" smtClean="0"/>
              <a:t>: 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1) </a:t>
            </a:r>
            <a:r>
              <a:rPr lang="ru-RU" u="sng" dirty="0" smtClean="0">
                <a:solidFill>
                  <a:srgbClr val="FFFF00"/>
                </a:solidFill>
              </a:rPr>
              <a:t>организация и обслуживание рабочих мест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i="1" dirty="0" smtClean="0"/>
              <a:t>Рабочее место</a:t>
            </a:r>
            <a:r>
              <a:rPr lang="ru-RU" dirty="0" smtClean="0"/>
              <a:t> – пространство со всем техническим и вспомогательным оснащением, в пределах которого выполняет свою работу исполнитель.</a:t>
            </a:r>
          </a:p>
          <a:p>
            <a:pPr>
              <a:buNone/>
            </a:pPr>
            <a:r>
              <a:rPr lang="ru-RU" dirty="0" smtClean="0"/>
              <a:t>Организация рабочих мест связана с оснащением рабочих мест предметами труда и их размещением в определённом порядке.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2) </a:t>
            </a:r>
            <a:r>
              <a:rPr lang="ru-RU" u="sng" dirty="0" smtClean="0">
                <a:solidFill>
                  <a:srgbClr val="FFFF00"/>
                </a:solidFill>
              </a:rPr>
              <a:t>разделение и кооперация труда.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i="1" dirty="0" smtClean="0"/>
              <a:t>Разделение труда</a:t>
            </a:r>
            <a:r>
              <a:rPr lang="ru-RU" dirty="0" smtClean="0"/>
              <a:t> – разграничение деятельности людей в производственном процессе.</a:t>
            </a:r>
          </a:p>
          <a:p>
            <a:pPr>
              <a:buNone/>
            </a:pPr>
            <a:r>
              <a:rPr lang="ru-RU" i="1" dirty="0" smtClean="0"/>
              <a:t>Кооперация труда</a:t>
            </a:r>
            <a:r>
              <a:rPr lang="ru-RU" dirty="0" smtClean="0"/>
              <a:t> – объединение людей в производственном процессе.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5840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Виды разделения труда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i="1" dirty="0" smtClean="0">
                <a:solidFill>
                  <a:srgbClr val="92D050"/>
                </a:solidFill>
              </a:rPr>
              <a:t>функциональное </a:t>
            </a:r>
            <a:r>
              <a:rPr lang="ru-RU" dirty="0" smtClean="0"/>
              <a:t>- работники подразделяются в зависимости от  выполняемых функций, при этом определяется роль и место отдельных работников в процессе производства;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i="1" dirty="0" smtClean="0">
                <a:solidFill>
                  <a:srgbClr val="92D050"/>
                </a:solidFill>
              </a:rPr>
              <a:t>пооперационное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- деление процесса на отдельные операции;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i="1" dirty="0" smtClean="0">
                <a:solidFill>
                  <a:srgbClr val="92D050"/>
                </a:solidFill>
              </a:rPr>
              <a:t>квалификационное </a:t>
            </a:r>
            <a:r>
              <a:rPr lang="ru-RU" i="1" dirty="0" smtClean="0"/>
              <a:t>- </a:t>
            </a:r>
            <a:r>
              <a:rPr lang="ru-RU" dirty="0" smtClean="0"/>
              <a:t>деление работников по сложности выполняемых работ;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i="1" dirty="0" smtClean="0">
                <a:solidFill>
                  <a:srgbClr val="92D050"/>
                </a:solidFill>
              </a:rPr>
              <a:t>технологическое</a:t>
            </a:r>
            <a:r>
              <a:rPr lang="ru-RU" i="1" dirty="0" smtClean="0"/>
              <a:t> </a:t>
            </a:r>
            <a:r>
              <a:rPr lang="ru-RU" dirty="0" smtClean="0"/>
              <a:t>- разделение производственного процесса в соответствии со специализацией исполнителя.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3</a:t>
            </a:r>
            <a:r>
              <a:rPr lang="ru-RU" u="sng" dirty="0" smtClean="0">
                <a:solidFill>
                  <a:srgbClr val="FFFF00"/>
                </a:solidFill>
              </a:rPr>
              <a:t>) Нормирование труда</a:t>
            </a:r>
            <a:r>
              <a:rPr lang="ru-RU" dirty="0" smtClean="0"/>
              <a:t> – процесс установления технически обоснованных норм.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4) </a:t>
            </a:r>
            <a:r>
              <a:rPr lang="ru-RU" u="sng" dirty="0" smtClean="0">
                <a:solidFill>
                  <a:srgbClr val="FFFF00"/>
                </a:solidFill>
              </a:rPr>
              <a:t>Улучшение условий труда</a:t>
            </a:r>
            <a:r>
              <a:rPr lang="ru-RU" dirty="0" smtClean="0"/>
              <a:t> – создание условий благоприятных для здоровья человека и поддержания его трудоспособности;</a:t>
            </a:r>
          </a:p>
          <a:p>
            <a:pPr>
              <a:buNone/>
            </a:pPr>
            <a:r>
              <a:rPr lang="ru-RU" dirty="0" smtClean="0"/>
              <a:t>5) </a:t>
            </a:r>
            <a:r>
              <a:rPr lang="ru-RU" u="sng" dirty="0" smtClean="0">
                <a:solidFill>
                  <a:srgbClr val="FFFF00"/>
                </a:solidFill>
              </a:rPr>
              <a:t>Внедрение передовых методов и приёмов труда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pPr>
              <a:buNone/>
            </a:pPr>
            <a:r>
              <a:rPr lang="ru-RU" dirty="0" smtClean="0"/>
              <a:t>6) </a:t>
            </a:r>
            <a:r>
              <a:rPr lang="ru-RU" u="sng" dirty="0" smtClean="0">
                <a:solidFill>
                  <a:srgbClr val="FFFF00"/>
                </a:solidFill>
              </a:rPr>
              <a:t>Рационализация режимов труда и отдыха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543956" cy="37576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Основные задачи</a:t>
            </a:r>
            <a:r>
              <a:rPr lang="ru-RU" dirty="0" smtClean="0"/>
              <a:t> организации труда: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i="1" dirty="0" smtClean="0">
                <a:solidFill>
                  <a:srgbClr val="92D050"/>
                </a:solidFill>
              </a:rPr>
              <a:t>экономические </a:t>
            </a:r>
            <a:r>
              <a:rPr lang="ru-RU" i="1" dirty="0" smtClean="0"/>
              <a:t>-</a:t>
            </a:r>
            <a:r>
              <a:rPr lang="ru-RU" dirty="0" smtClean="0"/>
              <a:t> связаны с повышением производительности труда, за счёт улучшения использования рабочей силы, техники и предметов труда;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-</a:t>
            </a:r>
            <a:r>
              <a:rPr lang="ru-RU" i="1" dirty="0" smtClean="0">
                <a:solidFill>
                  <a:srgbClr val="92D050"/>
                </a:solidFill>
              </a:rPr>
              <a:t> психофизиологические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– создание условий, сохраняющих здоровье и работоспособность исполнителя;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-</a:t>
            </a:r>
            <a:r>
              <a:rPr lang="ru-RU" i="1" dirty="0" smtClean="0">
                <a:solidFill>
                  <a:srgbClr val="92D050"/>
                </a:solidFill>
              </a:rPr>
              <a:t> социальные </a:t>
            </a:r>
            <a:r>
              <a:rPr lang="ru-RU" dirty="0" smtClean="0"/>
              <a:t>- связаны с развитием личности исполнителя, повышением его квалификации.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876"/>
            <a:ext cx="53530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54395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Организация труда рабочих и служащих на предприятиях железнодорожного транспорта происходит в условиях, отклоняющихся от нормальных:</a:t>
            </a:r>
          </a:p>
          <a:p>
            <a:pPr lvl="0">
              <a:buNone/>
            </a:pPr>
            <a:r>
              <a:rPr lang="ru-RU" dirty="0" smtClean="0"/>
              <a:t>круглосуточная работа по сменным или скользящим графикам, несовпадение дней отдыха с субботой и воскресеньем;</a:t>
            </a:r>
          </a:p>
          <a:p>
            <a:pPr lvl="0">
              <a:buNone/>
            </a:pPr>
            <a:r>
              <a:rPr lang="ru-RU" dirty="0" smtClean="0"/>
              <a:t>воздействие природно-климатических факторов при выполнении работ на открытом воздухе;</a:t>
            </a:r>
          </a:p>
          <a:p>
            <a:pPr lvl="0">
              <a:buNone/>
            </a:pPr>
            <a:r>
              <a:rPr lang="ru-RU" dirty="0" smtClean="0"/>
              <a:t>работа на движущемся подвижном составе, наличие шума и вибрации;</a:t>
            </a:r>
          </a:p>
          <a:p>
            <a:pPr lvl="0">
              <a:buNone/>
            </a:pPr>
            <a:r>
              <a:rPr lang="ru-RU" dirty="0" smtClean="0"/>
              <a:t>повышенные физические и нервно-эмоциональные нагрузки, большие переходы в рабочей зоне, выполнение операций в неудобной позе; наличие элементов риска в работе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542319"/>
            <a:ext cx="3214710" cy="23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01080" cy="614366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Основными направлениями совершенствования организации труда являются:</a:t>
            </a:r>
          </a:p>
          <a:p>
            <a:pPr>
              <a:buNone/>
            </a:pPr>
            <a:r>
              <a:rPr lang="ru-RU" dirty="0" smtClean="0"/>
              <a:t>разработка и внедрение рациональных форм разделения и кооперации труда;</a:t>
            </a:r>
          </a:p>
          <a:p>
            <a:pPr>
              <a:buNone/>
            </a:pPr>
            <a:r>
              <a:rPr lang="ru-RU" dirty="0" smtClean="0"/>
              <a:t>улучшение организации подбора, подготовки и повышения квалификации кадров;</a:t>
            </a:r>
          </a:p>
          <a:p>
            <a:pPr>
              <a:buNone/>
            </a:pPr>
            <a:r>
              <a:rPr lang="ru-RU" dirty="0" smtClean="0"/>
              <a:t>совершенствование организации и обслуживания рабочих мест;</a:t>
            </a:r>
          </a:p>
          <a:p>
            <a:pPr>
              <a:buNone/>
            </a:pPr>
            <a:r>
              <a:rPr lang="ru-RU" dirty="0" smtClean="0"/>
              <a:t>рационализация трудового процесса, внедрение передовых приемов и методов труда;</a:t>
            </a:r>
          </a:p>
          <a:p>
            <a:pPr lvl="0">
              <a:buNone/>
            </a:pPr>
            <a:r>
              <a:rPr lang="ru-RU" dirty="0" smtClean="0"/>
              <a:t>совершенствование нормирования труда;</a:t>
            </a:r>
          </a:p>
          <a:p>
            <a:pPr lvl="0">
              <a:buNone/>
            </a:pPr>
            <a:r>
              <a:rPr lang="ru-RU" dirty="0" smtClean="0"/>
              <a:t>совершенствование форм и методов </a:t>
            </a:r>
          </a:p>
          <a:p>
            <a:pPr>
              <a:buNone/>
            </a:pPr>
            <a:r>
              <a:rPr lang="ru-RU" dirty="0" smtClean="0"/>
              <a:t>материального и морального стимулирования труда;</a:t>
            </a:r>
          </a:p>
          <a:p>
            <a:pPr lvl="0">
              <a:buNone/>
            </a:pPr>
            <a:r>
              <a:rPr lang="ru-RU" dirty="0" smtClean="0"/>
              <a:t>улучшение условий труда.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Организация труда предусматривает укрепление дисциплины труда. На железнодорожном транспорте очень важно четко выполнять действующие правила и инструкции.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</TotalTime>
  <Words>383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 Организация труда      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тему:  Основные фонды и оборотные средства предприятия </dc:title>
  <dc:creator>Admin</dc:creator>
  <cp:lastModifiedBy>Максимка</cp:lastModifiedBy>
  <cp:revision>18</cp:revision>
  <dcterms:created xsi:type="dcterms:W3CDTF">2012-05-24T18:30:18Z</dcterms:created>
  <dcterms:modified xsi:type="dcterms:W3CDTF">2016-03-15T15:44:40Z</dcterms:modified>
</cp:coreProperties>
</file>