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315" r:id="rId3"/>
    <p:sldId id="316" r:id="rId4"/>
    <p:sldId id="318" r:id="rId5"/>
    <p:sldId id="317" r:id="rId6"/>
    <p:sldId id="286" r:id="rId7"/>
    <p:sldId id="279" r:id="rId8"/>
    <p:sldId id="280" r:id="rId9"/>
    <p:sldId id="287" r:id="rId10"/>
    <p:sldId id="281" r:id="rId11"/>
    <p:sldId id="288" r:id="rId12"/>
    <p:sldId id="282" r:id="rId13"/>
    <p:sldId id="283" r:id="rId14"/>
    <p:sldId id="284" r:id="rId15"/>
    <p:sldId id="290" r:id="rId16"/>
    <p:sldId id="289" r:id="rId17"/>
    <p:sldId id="285" r:id="rId18"/>
    <p:sldId id="291" r:id="rId19"/>
    <p:sldId id="293" r:id="rId20"/>
    <p:sldId id="292" r:id="rId21"/>
    <p:sldId id="294" r:id="rId22"/>
    <p:sldId id="297" r:id="rId23"/>
    <p:sldId id="295" r:id="rId24"/>
    <p:sldId id="296" r:id="rId25"/>
    <p:sldId id="298" r:id="rId26"/>
    <p:sldId id="302" r:id="rId27"/>
    <p:sldId id="301" r:id="rId28"/>
    <p:sldId id="303" r:id="rId29"/>
    <p:sldId id="299" r:id="rId30"/>
    <p:sldId id="304" r:id="rId31"/>
    <p:sldId id="309" r:id="rId32"/>
    <p:sldId id="300" r:id="rId33"/>
    <p:sldId id="310" r:id="rId34"/>
    <p:sldId id="311" r:id="rId35"/>
    <p:sldId id="307" r:id="rId36"/>
    <p:sldId id="313" r:id="rId37"/>
    <p:sldId id="314" r:id="rId38"/>
    <p:sldId id="308"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650" y="-117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691B0BB8-1CBE-49C1-9FE9-84148E12853E}" type="datetimeFigureOut">
              <a:rPr lang="ru-RU" smtClean="0"/>
              <a:pPr/>
              <a:t>20.03.2020</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8D7F7100-EBDB-4638-B435-046537AECC53}"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91B0BB8-1CBE-49C1-9FE9-84148E12853E}"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D7F7100-EBDB-4638-B435-046537AECC5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91B0BB8-1CBE-49C1-9FE9-84148E12853E}"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D7F7100-EBDB-4638-B435-046537AECC5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91B0BB8-1CBE-49C1-9FE9-84148E12853E}"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D7F7100-EBDB-4638-B435-046537AECC5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691B0BB8-1CBE-49C1-9FE9-84148E12853E}"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D7F7100-EBDB-4638-B435-046537AECC53}"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91B0BB8-1CBE-49C1-9FE9-84148E12853E}" type="datetimeFigureOut">
              <a:rPr lang="ru-RU" smtClean="0"/>
              <a:pPr/>
              <a:t>20.03.2020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D7F7100-EBDB-4638-B435-046537AECC5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91B0BB8-1CBE-49C1-9FE9-84148E12853E}" type="datetimeFigureOut">
              <a:rPr lang="ru-RU" smtClean="0"/>
              <a:pPr/>
              <a:t>20.03.2020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8D7F7100-EBDB-4638-B435-046537AECC5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91B0BB8-1CBE-49C1-9FE9-84148E12853E}" type="datetimeFigureOut">
              <a:rPr lang="ru-RU" smtClean="0"/>
              <a:pPr/>
              <a:t>20.03.2020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8D7F7100-EBDB-4638-B435-046537AECC5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691B0BB8-1CBE-49C1-9FE9-84148E12853E}" type="datetimeFigureOut">
              <a:rPr lang="ru-RU" smtClean="0"/>
              <a:pPr/>
              <a:t>20.03.2020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8D7F7100-EBDB-4638-B435-046537AECC53}"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91B0BB8-1CBE-49C1-9FE9-84148E12853E}" type="datetimeFigureOut">
              <a:rPr lang="ru-RU" smtClean="0"/>
              <a:pPr/>
              <a:t>20.03.2020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D7F7100-EBDB-4638-B435-046537AECC5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691B0BB8-1CBE-49C1-9FE9-84148E12853E}" type="datetimeFigureOut">
              <a:rPr lang="ru-RU" smtClean="0"/>
              <a:pPr/>
              <a:t>20.03.2020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D7F7100-EBDB-4638-B435-046537AECC53}"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91B0BB8-1CBE-49C1-9FE9-84148E12853E}" type="datetimeFigureOut">
              <a:rPr lang="ru-RU" smtClean="0"/>
              <a:pPr/>
              <a:t>20.03.2020</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D7F7100-EBDB-4638-B435-046537AECC53}"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359898"/>
            <a:ext cx="7406640" cy="3783482"/>
          </a:xfrm>
        </p:spPr>
        <p:txBody>
          <a:bodyPr>
            <a:normAutofit/>
          </a:bodyPr>
          <a:lstStyle/>
          <a:p>
            <a:r>
              <a:rPr lang="ru-RU" sz="6600" b="1" dirty="0" smtClean="0"/>
              <a:t>Организация  пассажиропотоков </a:t>
            </a:r>
            <a:endParaRPr lang="ru-RU" sz="6600" dirty="0"/>
          </a:p>
        </p:txBody>
      </p:sp>
      <p:sp>
        <p:nvSpPr>
          <p:cNvPr id="3" name="Подзаголовок 2"/>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43608" y="260648"/>
            <a:ext cx="8100392" cy="6408712"/>
          </a:xfrm>
        </p:spPr>
        <p:txBody>
          <a:bodyPr>
            <a:normAutofit fontScale="92500" lnSpcReduction="10000"/>
          </a:bodyPr>
          <a:lstStyle/>
          <a:p>
            <a:pPr>
              <a:buNone/>
            </a:pPr>
            <a:r>
              <a:rPr lang="ru-RU" dirty="0" smtClean="0"/>
              <a:t>На малодеятельных линиях с незначительным пассажиропотоком и малой пропускной способностью, обращаются </a:t>
            </a:r>
            <a:r>
              <a:rPr lang="ru-RU" i="1" dirty="0" smtClean="0"/>
              <a:t>грузопассажирские</a:t>
            </a:r>
            <a:r>
              <a:rPr lang="ru-RU" dirty="0" smtClean="0"/>
              <a:t> поезда, которые формируются из пассажирских и грузовых вагонов и имеют вес, соответствующий весу грузового поезда.</a:t>
            </a:r>
          </a:p>
          <a:p>
            <a:pPr>
              <a:buNone/>
            </a:pPr>
            <a:r>
              <a:rPr lang="ru-RU" dirty="0" smtClean="0"/>
              <a:t>Основой организации пассажирских перевозок является график движения пассажирских поездов, который разрабатывается по данным о пассажиропотоках и увязывает технологический процесс всех подразделений и служб, обеспечивающих эти перевозки.</a:t>
            </a:r>
          </a:p>
          <a:p>
            <a:pPr>
              <a:buNone/>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Нумерация поездов:</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latin typeface="Arial" pitchFamily="34" charset="0"/>
                <a:cs typeface="Arial" pitchFamily="34" charset="0"/>
              </a:rPr>
              <a:t>1. Скорые круглогодичные № 1–100.</a:t>
            </a:r>
          </a:p>
          <a:p>
            <a:pPr>
              <a:buNone/>
            </a:pPr>
            <a:r>
              <a:rPr lang="ru-RU" dirty="0" smtClean="0">
                <a:latin typeface="Arial" pitchFamily="34" charset="0"/>
                <a:cs typeface="Arial" pitchFamily="34" charset="0"/>
              </a:rPr>
              <a:t>2. Скорые летние № 100–156.</a:t>
            </a:r>
          </a:p>
          <a:p>
            <a:pPr>
              <a:buNone/>
            </a:pPr>
            <a:r>
              <a:rPr lang="ru-RU" dirty="0" smtClean="0">
                <a:latin typeface="Arial" pitchFamily="34" charset="0"/>
                <a:cs typeface="Arial" pitchFamily="34" charset="0"/>
              </a:rPr>
              <a:t>3. Скоростные № 157–170.</a:t>
            </a:r>
          </a:p>
          <a:p>
            <a:pPr>
              <a:buNone/>
            </a:pPr>
            <a:r>
              <a:rPr lang="ru-RU" dirty="0" smtClean="0">
                <a:latin typeface="Arial" pitchFamily="34" charset="0"/>
                <a:cs typeface="Arial" pitchFamily="34" charset="0"/>
              </a:rPr>
              <a:t>4. Дальние пассажирские: </a:t>
            </a:r>
          </a:p>
          <a:p>
            <a:pPr>
              <a:buNone/>
            </a:pPr>
            <a:r>
              <a:rPr lang="ru-RU" dirty="0" smtClean="0">
                <a:latin typeface="Arial" pitchFamily="34" charset="0"/>
                <a:cs typeface="Arial" pitchFamily="34" charset="0"/>
              </a:rPr>
              <a:t>– круглогодичные № 171–300;</a:t>
            </a:r>
          </a:p>
          <a:p>
            <a:pPr>
              <a:buNone/>
            </a:pPr>
            <a:r>
              <a:rPr lang="ru-RU" dirty="0" smtClean="0">
                <a:latin typeface="Arial" pitchFamily="34" charset="0"/>
                <a:cs typeface="Arial" pitchFamily="34" charset="0"/>
              </a:rPr>
              <a:t>– летние № 301–400.</a:t>
            </a:r>
          </a:p>
          <a:p>
            <a:pPr>
              <a:buNone/>
            </a:pPr>
            <a:r>
              <a:rPr lang="ru-RU" dirty="0" smtClean="0">
                <a:latin typeface="Arial" pitchFamily="34" charset="0"/>
                <a:cs typeface="Arial" pitchFamily="34" charset="0"/>
              </a:rPr>
              <a:t>5. Разовые:</a:t>
            </a:r>
          </a:p>
          <a:p>
            <a:pPr>
              <a:buNone/>
            </a:pPr>
            <a:r>
              <a:rPr lang="ru-RU" dirty="0" smtClean="0">
                <a:latin typeface="Arial" pitchFamily="34" charset="0"/>
                <a:cs typeface="Arial" pitchFamily="34" charset="0"/>
              </a:rPr>
              <a:t>– вывозные № 401–500;</a:t>
            </a:r>
          </a:p>
          <a:p>
            <a:pPr>
              <a:buNone/>
            </a:pPr>
            <a:r>
              <a:rPr lang="ru-RU" dirty="0" smtClean="0">
                <a:latin typeface="Arial" pitchFamily="34" charset="0"/>
                <a:cs typeface="Arial" pitchFamily="34" charset="0"/>
              </a:rPr>
              <a:t>– пунктирные № 501–600.</a:t>
            </a:r>
          </a:p>
          <a:p>
            <a:pPr>
              <a:buNone/>
            </a:pPr>
            <a:endParaRPr lang="ru-RU"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Нумерация поездов:</a:t>
            </a:r>
            <a:endParaRPr lang="ru-RU" dirty="0"/>
          </a:p>
        </p:txBody>
      </p:sp>
      <p:sp>
        <p:nvSpPr>
          <p:cNvPr id="3" name="Содержимое 2"/>
          <p:cNvSpPr>
            <a:spLocks noGrp="1"/>
          </p:cNvSpPr>
          <p:nvPr>
            <p:ph idx="1"/>
          </p:nvPr>
        </p:nvSpPr>
        <p:spPr/>
        <p:txBody>
          <a:bodyPr>
            <a:normAutofit fontScale="92500"/>
          </a:bodyPr>
          <a:lstStyle/>
          <a:p>
            <a:pPr>
              <a:buNone/>
            </a:pPr>
            <a:r>
              <a:rPr lang="ru-RU" dirty="0" smtClean="0">
                <a:latin typeface="Arial" pitchFamily="34" charset="0"/>
                <a:cs typeface="Arial" pitchFamily="34" charset="0"/>
              </a:rPr>
              <a:t>6. Местные № 601–700.</a:t>
            </a:r>
          </a:p>
          <a:p>
            <a:pPr>
              <a:buNone/>
            </a:pPr>
            <a:r>
              <a:rPr lang="ru-RU" dirty="0" smtClean="0">
                <a:latin typeface="Arial" pitchFamily="34" charset="0"/>
                <a:cs typeface="Arial" pitchFamily="34" charset="0"/>
              </a:rPr>
              <a:t>7. Туристско-экскурсионные № 801–848.</a:t>
            </a:r>
          </a:p>
          <a:p>
            <a:pPr>
              <a:buNone/>
            </a:pPr>
            <a:r>
              <a:rPr lang="ru-RU" dirty="0" smtClean="0">
                <a:latin typeface="Arial" pitchFamily="34" charset="0"/>
                <a:cs typeface="Arial" pitchFamily="34" charset="0"/>
              </a:rPr>
              <a:t>8. Местные областные № 851–899.</a:t>
            </a:r>
          </a:p>
          <a:p>
            <a:pPr>
              <a:buNone/>
            </a:pPr>
            <a:r>
              <a:rPr lang="ru-RU" dirty="0" smtClean="0">
                <a:latin typeface="Arial" pitchFamily="34" charset="0"/>
                <a:cs typeface="Arial" pitchFamily="34" charset="0"/>
              </a:rPr>
              <a:t>9. Почтово-багажные № 901–950.</a:t>
            </a:r>
          </a:p>
          <a:p>
            <a:pPr>
              <a:buNone/>
            </a:pPr>
            <a:r>
              <a:rPr lang="ru-RU" dirty="0" smtClean="0">
                <a:latin typeface="Arial" pitchFamily="34" charset="0"/>
                <a:cs typeface="Arial" pitchFamily="34" charset="0"/>
              </a:rPr>
              <a:t>10. Грузопассажирские (по билетам) № 951–970.</a:t>
            </a:r>
          </a:p>
          <a:p>
            <a:pPr>
              <a:buNone/>
            </a:pPr>
            <a:r>
              <a:rPr lang="ru-RU" dirty="0" smtClean="0">
                <a:latin typeface="Arial" pitchFamily="34" charset="0"/>
                <a:cs typeface="Arial" pitchFamily="34" charset="0"/>
              </a:rPr>
              <a:t>11. Людские (по грузовым документам) № 971–999.</a:t>
            </a:r>
          </a:p>
          <a:p>
            <a:pPr>
              <a:buNone/>
            </a:pPr>
            <a:r>
              <a:rPr lang="ru-RU" dirty="0" smtClean="0">
                <a:latin typeface="Arial" pitchFamily="34" charset="0"/>
                <a:cs typeface="Arial" pitchFamily="34" charset="0"/>
              </a:rPr>
              <a:t>12. Пригородные № 6001–6999.</a:t>
            </a:r>
          </a:p>
          <a:p>
            <a:pPr>
              <a:buNone/>
            </a:pPr>
            <a:endParaRPr lang="ru-RU"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71600" y="0"/>
            <a:ext cx="8172400" cy="6858000"/>
          </a:xfrm>
        </p:spPr>
        <p:txBody>
          <a:bodyPr>
            <a:normAutofit fontScale="92500" lnSpcReduction="10000"/>
          </a:bodyPr>
          <a:lstStyle/>
          <a:p>
            <a:pPr>
              <a:buNone/>
            </a:pPr>
            <a:r>
              <a:rPr lang="ru-RU" dirty="0" smtClean="0"/>
              <a:t>Поезда, обозначаемые целыми номерами, на протяжении всего маршрута не меняют направления следования, а поезда с дробными номерами меняют направление в зависимости от расположения участков по пути следования. Четный номер присваивается поездам, следующим с севера на юг и с запада на восток. Нечетные – в обратном направлении.</a:t>
            </a:r>
          </a:p>
          <a:p>
            <a:pPr>
              <a:buNone/>
            </a:pPr>
            <a:r>
              <a:rPr lang="ru-RU" dirty="0" smtClean="0"/>
              <a:t>Формирование пассажирских поездов производится в соответствии с установленной схемой составов, предусматривающей порядок расстановки в составе вагонов различных категорий (спальных, купейных, плацкартных, общих, вагонов-ресторанов и т. д.).</a:t>
            </a:r>
          </a:p>
          <a:p>
            <a:pPr>
              <a:buNone/>
            </a:pP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71600" y="0"/>
            <a:ext cx="8172400" cy="4800600"/>
          </a:xfrm>
        </p:spPr>
        <p:txBody>
          <a:bodyPr>
            <a:noAutofit/>
          </a:bodyPr>
          <a:lstStyle/>
          <a:p>
            <a:pPr marL="177800" indent="354013">
              <a:buNone/>
            </a:pPr>
            <a:r>
              <a:rPr lang="ru-RU" sz="3600" dirty="0" smtClean="0">
                <a:latin typeface="Arial" pitchFamily="34" charset="0"/>
                <a:cs typeface="Arial" pitchFamily="34" charset="0"/>
              </a:rPr>
              <a:t>Комфортабельность на вокзалах и поездах, высокие скорости сообщения, отправление и прибытие поездов в соответствии с установленным расписанием временем составляют необходимый комплекс требований по обеспечению высокого уровня обслуживания пассажиров.</a:t>
            </a:r>
          </a:p>
          <a:p>
            <a:pPr>
              <a:buNone/>
            </a:pPr>
            <a:endParaRPr lang="ru-RU"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71600" y="0"/>
            <a:ext cx="8172400" cy="4800600"/>
          </a:xfrm>
        </p:spPr>
        <p:txBody>
          <a:bodyPr>
            <a:noAutofit/>
          </a:bodyPr>
          <a:lstStyle/>
          <a:p>
            <a:pPr marL="95250" indent="355600">
              <a:buNone/>
              <a:tabLst>
                <a:tab pos="0" algn="l"/>
              </a:tabLst>
            </a:pPr>
            <a:r>
              <a:rPr lang="ru-RU" dirty="0" smtClean="0">
                <a:latin typeface="Arial" pitchFamily="34" charset="0"/>
                <a:cs typeface="Arial" pitchFamily="34" charset="0"/>
              </a:rPr>
              <a:t>На станциях и вокзалах пассажир начинает и заканчивает пользование железнодорожным транспортом. Технологический процесс их работ должен предусматривать высокую культуру обслуживания пассажиров. Для этого станционная и вокзальная технология должна основываться на научной организации труда, применении автоматизации и механизации производственных процессов,  значительно сокращающих затраты времени на обслуживание пассажиров. </a:t>
            </a:r>
          </a:p>
          <a:p>
            <a:pPr>
              <a:buNone/>
            </a:pPr>
            <a:endParaRPr lang="ru-RU"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0"/>
            <a:ext cx="7498080" cy="6248400"/>
          </a:xfrm>
        </p:spPr>
        <p:txBody>
          <a:bodyPr>
            <a:normAutofit/>
          </a:bodyPr>
          <a:lstStyle/>
          <a:p>
            <a:pPr marL="95250" indent="531813">
              <a:buNone/>
            </a:pPr>
            <a:r>
              <a:rPr lang="ru-RU" sz="3600" dirty="0" smtClean="0"/>
              <a:t>Высококачественное обслуживание пассажиров в пути следования должно обеспечиваться соответствующей композицией составов, оборудованием вагонов и четкой работой бригады поезда. Высокий уровень обслуживания пассажиров в значительной мере зависит от качества составления графика и расписания движения пассажирских поездов.  </a:t>
            </a:r>
          </a:p>
          <a:p>
            <a:pPr>
              <a:buNone/>
            </a:pPr>
            <a:endParaRPr lang="ru-RU"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Расчет густоты движения пассажиров</a:t>
            </a:r>
            <a:endParaRPr lang="ru-RU" dirty="0"/>
          </a:p>
        </p:txBody>
      </p:sp>
      <p:sp>
        <p:nvSpPr>
          <p:cNvPr id="3" name="Содержимое 2"/>
          <p:cNvSpPr>
            <a:spLocks noGrp="1"/>
          </p:cNvSpPr>
          <p:nvPr>
            <p:ph idx="1"/>
          </p:nvPr>
        </p:nvSpPr>
        <p:spPr/>
        <p:txBody>
          <a:bodyPr/>
          <a:lstStyle/>
          <a:p>
            <a:pPr marL="0" indent="531813">
              <a:buNone/>
            </a:pPr>
            <a:r>
              <a:rPr lang="ru-RU" dirty="0" smtClean="0"/>
              <a:t>Для гарантированного удовлетворения потребности населения в пассажирских перевозках в государственном заказе РЖД на перевозке установлен плановый объем пассажирооборота. Он определяется по данным о пассажиропотоках и прогнозируемым общим объемам пассажирских перевозок.</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71600" y="0"/>
            <a:ext cx="8172400" cy="6248400"/>
          </a:xfrm>
        </p:spPr>
        <p:txBody>
          <a:bodyPr>
            <a:normAutofit fontScale="92500" lnSpcReduction="10000"/>
          </a:bodyPr>
          <a:lstStyle/>
          <a:p>
            <a:pPr marL="95250" indent="436563">
              <a:buNone/>
            </a:pPr>
            <a:r>
              <a:rPr lang="ru-RU" dirty="0" smtClean="0">
                <a:latin typeface="Arial" pitchFamily="34" charset="0"/>
                <a:cs typeface="Arial" pitchFamily="34" charset="0"/>
              </a:rPr>
              <a:t>Источником получения данных о пассажиропотоках служит статистическая отчетность форм ЦО-22 «О перевозках пассажиров, </a:t>
            </a:r>
            <a:r>
              <a:rPr lang="ru-RU" dirty="0" err="1" smtClean="0">
                <a:latin typeface="Arial" pitchFamily="34" charset="0"/>
                <a:cs typeface="Arial" pitchFamily="34" charset="0"/>
              </a:rPr>
              <a:t>пассажиро-километрах</a:t>
            </a:r>
            <a:r>
              <a:rPr lang="ru-RU" dirty="0" smtClean="0">
                <a:latin typeface="Arial" pitchFamily="34" charset="0"/>
                <a:cs typeface="Arial" pitchFamily="34" charset="0"/>
              </a:rPr>
              <a:t> и доходах от этих перевозок» (разрабатывается ежемесячно), ЦО-23 «О распределении отправленных пассажиров дальнего следования по районам назначения» (один раз в год по четным годам), ЦО-24 «О густоте движения пассажиров» (один раз в два года по нечетным годам) и </a:t>
            </a:r>
            <a:br>
              <a:rPr lang="ru-RU" dirty="0" smtClean="0">
                <a:latin typeface="Arial" pitchFamily="34" charset="0"/>
                <a:cs typeface="Arial" pitchFamily="34" charset="0"/>
              </a:rPr>
            </a:br>
            <a:r>
              <a:rPr lang="ru-RU" dirty="0" smtClean="0">
                <a:latin typeface="Arial" pitchFamily="34" charset="0"/>
                <a:cs typeface="Arial" pitchFamily="34" charset="0"/>
              </a:rPr>
              <a:t>ЦО-27м «О </a:t>
            </a:r>
            <a:r>
              <a:rPr lang="ru-RU" dirty="0" err="1" smtClean="0">
                <a:latin typeface="Arial" pitchFamily="34" charset="0"/>
                <a:cs typeface="Arial" pitchFamily="34" charset="0"/>
              </a:rPr>
              <a:t>постанционном</a:t>
            </a:r>
            <a:r>
              <a:rPr lang="ru-RU" dirty="0" smtClean="0">
                <a:latin typeface="Arial" pitchFamily="34" charset="0"/>
                <a:cs typeface="Arial" pitchFamily="34" charset="0"/>
              </a:rPr>
              <a:t> отправлении пассажиров» (ежемесячно).</a:t>
            </a:r>
          </a:p>
          <a:p>
            <a:pPr>
              <a:buNone/>
            </a:pP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71600" y="0"/>
            <a:ext cx="8172400" cy="6248400"/>
          </a:xfrm>
        </p:spPr>
        <p:txBody>
          <a:bodyPr>
            <a:normAutofit/>
          </a:bodyPr>
          <a:lstStyle/>
          <a:p>
            <a:pPr marL="95250" indent="436563">
              <a:buNone/>
            </a:pPr>
            <a:r>
              <a:rPr lang="ru-RU" dirty="0" smtClean="0">
                <a:latin typeface="Arial" pitchFamily="34" charset="0"/>
                <a:cs typeface="Arial" pitchFamily="34" charset="0"/>
              </a:rPr>
              <a:t>Наряду с сетевой статистической отчетностью по пассажирскому хозяйству ведется внутрихозяйственный отчет ЛО-1 «О населенности дальних пассажирских поездов» (ежедекадно по данным 137 станций сети</a:t>
            </a:r>
            <a:r>
              <a:rPr lang="ru-RU" dirty="0" smtClean="0"/>
              <a:t>).</a:t>
            </a:r>
          </a:p>
          <a:p>
            <a:pPr>
              <a:buNone/>
            </a:pP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357166"/>
            <a:ext cx="8647968" cy="5891234"/>
          </a:xfrm>
        </p:spPr>
        <p:txBody>
          <a:bodyPr>
            <a:noAutofit/>
          </a:bodyPr>
          <a:lstStyle/>
          <a:p>
            <a:pPr marL="0" indent="533400">
              <a:buNone/>
            </a:pPr>
            <a:r>
              <a:rPr lang="ru-RU" sz="4400" dirty="0" smtClean="0"/>
              <a:t>Основная задача организации пассажирских перевозок состоит в удовлетворении потребностей населения в передвижении наряду с обеспечением безопасности и высококачественного обслуживания пассажиров на вокзалах и в поездах.</a:t>
            </a:r>
            <a:endParaRPr lang="ru-RU" sz="4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332656"/>
            <a:ext cx="7498080" cy="5915744"/>
          </a:xfrm>
        </p:spPr>
        <p:txBody>
          <a:bodyPr>
            <a:normAutofit/>
          </a:bodyPr>
          <a:lstStyle/>
          <a:p>
            <a:pPr marL="95250" indent="531813">
              <a:buNone/>
            </a:pPr>
            <a:r>
              <a:rPr lang="ru-RU" sz="3600" dirty="0" smtClean="0"/>
              <a:t>При планировании используются данные о корреспонденциях пассажиров и объемах перевозок, а при регулировании – о густоте движения пассажиров и населенности поездов. Важнейшие характеристики густоты потока – устойчивость и неизменность внутренней структуры.</a:t>
            </a:r>
          </a:p>
          <a:p>
            <a:pPr>
              <a:buNone/>
            </a:pPr>
            <a:endParaRPr lang="ru-RU"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43608" y="0"/>
            <a:ext cx="8100392" cy="6248400"/>
          </a:xfrm>
        </p:spPr>
        <p:txBody>
          <a:bodyPr>
            <a:normAutofit/>
          </a:bodyPr>
          <a:lstStyle/>
          <a:p>
            <a:pPr marL="0" indent="355600">
              <a:buNone/>
            </a:pPr>
            <a:r>
              <a:rPr lang="ru-RU" dirty="0" smtClean="0"/>
              <a:t>Способы определения пассажиропотоков при техническом планировании основаны на использовании отчета ЦО-23 и существенно различаются в зависимости от вида сообщения, для каждого ведется расчет. Так, в дальнем пассажирском сообщении при расчете пассажиропотоков по корреспонденциям пассажиров решают задачу выделения и наложения друг на друга струй потоков по участкам сети, взятых из межопорной таблицы (матрицы) корреспонденции. </a:t>
            </a:r>
          </a:p>
          <a:p>
            <a:pPr>
              <a:buNone/>
            </a:pP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43608" y="0"/>
            <a:ext cx="8100392" cy="6248400"/>
          </a:xfrm>
        </p:spPr>
        <p:txBody>
          <a:bodyPr>
            <a:normAutofit/>
          </a:bodyPr>
          <a:lstStyle/>
          <a:p>
            <a:pPr marL="0" indent="355600">
              <a:buNone/>
            </a:pPr>
            <a:r>
              <a:rPr lang="ru-RU" dirty="0" smtClean="0"/>
              <a:t>при этом для отдельно взятого маршрута отдельной группы струй потоков внутреннего, ввоза-вывоза, транзита и широкого потока, который используют для транзита отделения участки маршрута. </a:t>
            </a:r>
            <a:br>
              <a:rPr lang="ru-RU" dirty="0" smtClean="0"/>
            </a:br>
            <a:r>
              <a:rPr lang="ru-RU" dirty="0" smtClean="0"/>
              <a:t>В связи с тем, что струи потоков содержат в себе одновременно характеристики объемов отправления (посадки), прибытия (высадки), это позволяет определить густоту движения пассажиров на </a:t>
            </a:r>
            <a:r>
              <a:rPr lang="ru-RU" smtClean="0"/>
              <a:t>каждом </a:t>
            </a:r>
            <a:r>
              <a:rPr lang="ru-RU" smtClean="0"/>
              <a:t> </a:t>
            </a:r>
            <a:r>
              <a:rPr lang="ru-RU" dirty="0" smtClean="0"/>
              <a:t>участке (к -</a:t>
            </a:r>
            <a:r>
              <a:rPr lang="ru-RU" dirty="0" err="1" smtClean="0"/>
              <a:t>й</a:t>
            </a:r>
            <a:r>
              <a:rPr lang="ru-RU" dirty="0" smtClean="0"/>
              <a:t> станции) маршрута.</a:t>
            </a:r>
          </a:p>
          <a:p>
            <a:pPr>
              <a:buNone/>
            </a:pP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15216" t="35063" r="17819" b="42297"/>
          <a:stretch>
            <a:fillRect/>
          </a:stretch>
        </p:blipFill>
        <p:spPr bwMode="auto">
          <a:xfrm>
            <a:off x="0" y="620688"/>
            <a:ext cx="9144000" cy="2132856"/>
          </a:xfrm>
          <a:prstGeom prst="rect">
            <a:avLst/>
          </a:prstGeom>
          <a:noFill/>
          <a:ln w="9525">
            <a:noFill/>
            <a:miter lim="800000"/>
            <a:headEnd/>
            <a:tailEnd/>
          </a:ln>
        </p:spPr>
      </p:pic>
      <p:pic>
        <p:nvPicPr>
          <p:cNvPr id="6" name="Picture 2"/>
          <p:cNvPicPr>
            <a:picLocks noChangeAspect="1" noChangeArrowheads="1"/>
          </p:cNvPicPr>
          <p:nvPr/>
        </p:nvPicPr>
        <p:blipFill>
          <a:blip r:embed="rId2" cstate="print"/>
          <a:srcRect l="15216" t="55701" r="10169" b="20395"/>
          <a:stretch>
            <a:fillRect/>
          </a:stretch>
        </p:blipFill>
        <p:spPr bwMode="auto">
          <a:xfrm>
            <a:off x="0" y="3501008"/>
            <a:ext cx="9144000" cy="28803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260648"/>
            <a:ext cx="8460432" cy="5987752"/>
          </a:xfrm>
        </p:spPr>
        <p:txBody>
          <a:bodyPr>
            <a:noAutofit/>
          </a:bodyPr>
          <a:lstStyle/>
          <a:p>
            <a:pPr marL="0" indent="171450">
              <a:buNone/>
            </a:pPr>
            <a:r>
              <a:rPr lang="ru-RU" dirty="0" smtClean="0"/>
              <a:t>В пригородном сообщении расчет пассажиропотоков упрощается по числу групп струй потоков, (распределение струй потоков соответствует их внутреннему распределению по маршруту) и усложняется из-за увеличения первоисточников учета корреспонденций, число которых зависит от вида установленного пригородного тарифа. Усложняется также расчет и схемы для пригородных участков с </a:t>
            </a:r>
            <a:r>
              <a:rPr lang="ru-RU" dirty="0" err="1" smtClean="0"/>
              <a:t>концеобразными</a:t>
            </a:r>
            <a:r>
              <a:rPr lang="ru-RU" dirty="0" smtClean="0"/>
              <a:t> и разветвленными маршрутами. Густоту потоков рассчитывают аналогично предыдущему способу.</a:t>
            </a:r>
          </a:p>
          <a:p>
            <a:pPr>
              <a:buNone/>
            </a:pPr>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8172400" cy="1143000"/>
          </a:xfrm>
        </p:spPr>
        <p:txBody>
          <a:bodyPr>
            <a:noAutofit/>
          </a:bodyPr>
          <a:lstStyle/>
          <a:p>
            <a:r>
              <a:rPr lang="ru-RU" sz="3200" dirty="0" smtClean="0"/>
              <a:t>Выбор композиции, весовых норм и скоростей движения  пассажирских поездов</a:t>
            </a:r>
            <a:endParaRPr lang="ru-RU" sz="3200" dirty="0"/>
          </a:p>
        </p:txBody>
      </p:sp>
      <p:sp>
        <p:nvSpPr>
          <p:cNvPr id="3" name="Содержимое 2"/>
          <p:cNvSpPr>
            <a:spLocks noGrp="1"/>
          </p:cNvSpPr>
          <p:nvPr>
            <p:ph idx="1"/>
          </p:nvPr>
        </p:nvSpPr>
        <p:spPr>
          <a:xfrm>
            <a:off x="1115616" y="1052736"/>
            <a:ext cx="8028384" cy="5195664"/>
          </a:xfrm>
        </p:spPr>
        <p:txBody>
          <a:bodyPr>
            <a:noAutofit/>
          </a:bodyPr>
          <a:lstStyle/>
          <a:p>
            <a:pPr marL="0" indent="361950">
              <a:buNone/>
            </a:pPr>
            <a:r>
              <a:rPr lang="ru-RU" sz="3000" i="1" dirty="0" smtClean="0">
                <a:latin typeface="Arial" pitchFamily="34" charset="0"/>
                <a:cs typeface="Arial" pitchFamily="34" charset="0"/>
              </a:rPr>
              <a:t>Композиция</a:t>
            </a:r>
            <a:r>
              <a:rPr lang="ru-RU" sz="3000" dirty="0" smtClean="0">
                <a:latin typeface="Arial" pitchFamily="34" charset="0"/>
                <a:cs typeface="Arial" pitchFamily="34" charset="0"/>
              </a:rPr>
              <a:t> (схема) состава пассажирского поезда устанавливает число и порядок размещения вагонов разных категорий (плацкартных, купейных, мягких и др.) и определяет, с одной стороны, комфорт, предоставляемый пассажирам, а с другой – расчетную населенность и массу поезда, а, следовательно, скорость поездов, размеры их движения и расходы железных дорог, связанных с пассажирскими перевозками. </a:t>
            </a:r>
            <a:endParaRPr lang="ru-RU" sz="3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43608" y="0"/>
            <a:ext cx="8100392" cy="6248400"/>
          </a:xfrm>
        </p:spPr>
        <p:txBody>
          <a:bodyPr>
            <a:noAutofit/>
          </a:bodyPr>
          <a:lstStyle/>
          <a:p>
            <a:pPr marL="0" indent="361950">
              <a:buNone/>
            </a:pPr>
            <a:r>
              <a:rPr lang="ru-RU" dirty="0" smtClean="0">
                <a:latin typeface="Arial" pitchFamily="34" charset="0"/>
                <a:cs typeface="Arial" pitchFamily="34" charset="0"/>
              </a:rPr>
              <a:t>Поэтому выбор композиций состава пассажирского поезда целесообразно выполнять одновременно с определением массы и скорости. Как правило, композиция состава – это 1–2 мягких вагона, 5–8 купейных, 7–8 </a:t>
            </a:r>
            <a:r>
              <a:rPr lang="ru-RU" dirty="0" err="1" smtClean="0">
                <a:latin typeface="Arial" pitchFamily="34" charset="0"/>
                <a:cs typeface="Arial" pitchFamily="34" charset="0"/>
              </a:rPr>
              <a:t>некупейных</a:t>
            </a:r>
            <a:r>
              <a:rPr lang="ru-RU" dirty="0" smtClean="0">
                <a:latin typeface="Arial" pitchFamily="34" charset="0"/>
                <a:cs typeface="Arial" pitchFamily="34" charset="0"/>
              </a:rPr>
              <a:t> с плацкартными и общими местами, а также вагон-ресторан, багажный и почтовый вагоны. При этом населенность состава зависит от категории поезда и изменяется от 500 до 1000 человек.</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15616" y="0"/>
            <a:ext cx="7818072" cy="6248400"/>
          </a:xfrm>
        </p:spPr>
        <p:txBody>
          <a:bodyPr>
            <a:normAutofit fontScale="92500" lnSpcReduction="10000"/>
          </a:bodyPr>
          <a:lstStyle/>
          <a:p>
            <a:pPr marL="95250" indent="438150">
              <a:buNone/>
            </a:pPr>
            <a:r>
              <a:rPr lang="ru-RU" sz="4000" dirty="0" smtClean="0">
                <a:latin typeface="Arial" pitchFamily="34" charset="0"/>
                <a:cs typeface="Arial" pitchFamily="34" charset="0"/>
              </a:rPr>
              <a:t>На выбор наилучшей композиции, а, следовательно, весовой нормы и скорости поездов оказывает влияние целый ряд факторов, в том числе мощность локомотива, тип профиля пути, конструкционные скорости подвижного состава и др. Важные факторы – это скорость доставки пассажиров и денежные затраты, связанные с выполнением перевозок.</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15616" y="0"/>
            <a:ext cx="7818072" cy="6248400"/>
          </a:xfrm>
        </p:spPr>
        <p:txBody>
          <a:bodyPr>
            <a:normAutofit fontScale="85000" lnSpcReduction="10000"/>
          </a:bodyPr>
          <a:lstStyle/>
          <a:p>
            <a:pPr marL="95250" indent="438150">
              <a:buNone/>
            </a:pPr>
            <a:r>
              <a:rPr lang="ru-RU" sz="4000" dirty="0" smtClean="0">
                <a:latin typeface="Arial" pitchFamily="34" charset="0"/>
                <a:cs typeface="Arial" pitchFamily="34" charset="0"/>
              </a:rPr>
              <a:t>Для нахождения оптимальной массы и скорости движения поездов должны быть выполнены технико-экономические расчеты. При этом необходимо учитывать затраты на потребный парк локомотивов, содержание локомотивных бригад, электроэнергию (топливо) и ремонтные работы, потребное усиление пропускной способности линии, удлинение станционных путей и платформ, развитие вагонных экипировочных депо и др. </a:t>
            </a:r>
          </a:p>
          <a:p>
            <a:pPr>
              <a:buNone/>
            </a:pPr>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t>РАСЧЕТ  ПЛАНА ФОРМИРОВАНИЯ  ПАССАЖИРСКИХ ПОЕЗДОВ</a:t>
            </a:r>
            <a:endParaRPr lang="ru-RU" sz="3600" dirty="0"/>
          </a:p>
        </p:txBody>
      </p:sp>
      <p:sp>
        <p:nvSpPr>
          <p:cNvPr id="3" name="Содержимое 2"/>
          <p:cNvSpPr>
            <a:spLocks noGrp="1"/>
          </p:cNvSpPr>
          <p:nvPr>
            <p:ph idx="1"/>
          </p:nvPr>
        </p:nvSpPr>
        <p:spPr>
          <a:xfrm>
            <a:off x="1002400" y="1447800"/>
            <a:ext cx="8106104" cy="4800600"/>
          </a:xfrm>
        </p:spPr>
        <p:txBody>
          <a:bodyPr>
            <a:noAutofit/>
          </a:bodyPr>
          <a:lstStyle/>
          <a:p>
            <a:pPr marL="0" indent="361950">
              <a:buNone/>
            </a:pPr>
            <a:r>
              <a:rPr lang="ru-RU" sz="2800" i="1" dirty="0" smtClean="0">
                <a:latin typeface="Arial" pitchFamily="34" charset="0"/>
                <a:cs typeface="Arial" pitchFamily="34" charset="0"/>
              </a:rPr>
              <a:t>План формирования пассажирских поездов </a:t>
            </a:r>
            <a:r>
              <a:rPr lang="ru-RU" sz="2800" dirty="0" smtClean="0">
                <a:latin typeface="Arial" pitchFamily="34" charset="0"/>
                <a:cs typeface="Arial" pitchFamily="34" charset="0"/>
              </a:rPr>
              <a:t>(ПФПП)  – это выбор числа, назначений и маршрутов следования пассажирских поездов.</a:t>
            </a:r>
          </a:p>
          <a:p>
            <a:pPr marL="0" indent="361950">
              <a:buNone/>
            </a:pPr>
            <a:r>
              <a:rPr lang="ru-RU" sz="2800" dirty="0" smtClean="0">
                <a:latin typeface="Arial" pitchFamily="34" charset="0"/>
                <a:cs typeface="Arial" pitchFamily="34" charset="0"/>
              </a:rPr>
              <a:t>По числу факторов, учитываемых при выборе оптимального плана формирования пассажирских поездов и целей, которым он должен отвечать, его расчет относится к </a:t>
            </a:r>
            <a:r>
              <a:rPr lang="ru-RU" sz="2800" i="1" dirty="0" smtClean="0">
                <a:latin typeface="Arial" pitchFamily="34" charset="0"/>
                <a:cs typeface="Arial" pitchFamily="34" charset="0"/>
              </a:rPr>
              <a:t>многоэкстремальным </a:t>
            </a:r>
            <a:r>
              <a:rPr lang="ru-RU" sz="2800" dirty="0" smtClean="0">
                <a:latin typeface="Arial" pitchFamily="34" charset="0"/>
                <a:cs typeface="Arial" pitchFamily="34" charset="0"/>
              </a:rPr>
              <a:t>задачам. В ПФПП должны найти отражение, с одной стороны, необходимые удобства для пассажиров, с другой – величина затрат железных дорог, связанных с процессом перевозок. </a:t>
            </a:r>
            <a:endParaRPr lang="ru-RU"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57224" y="0"/>
            <a:ext cx="8286776" cy="6858000"/>
          </a:xfrm>
        </p:spPr>
        <p:txBody>
          <a:bodyPr>
            <a:normAutofit/>
          </a:bodyPr>
          <a:lstStyle/>
          <a:p>
            <a:pPr marL="95250" indent="266700">
              <a:buNone/>
            </a:pPr>
            <a:r>
              <a:rPr lang="ru-RU" dirty="0" smtClean="0"/>
              <a:t>Для организации пассажирских перевозок и развития соответствующих устройств устанавливают ожидаемый объем перевозок в </a:t>
            </a:r>
            <a:r>
              <a:rPr lang="ru-RU" dirty="0" err="1" smtClean="0"/>
              <a:t>пассажирокилометрах</a:t>
            </a:r>
            <a:r>
              <a:rPr lang="ru-RU" dirty="0" smtClean="0"/>
              <a:t> . Основой для этого служат результаты анализа отчетности о выполненных перевозках за прошедший период, данные о численности населения, состоянии экономики (в том числе о строительстве новых городов и поселков, железнодорожных линий), расширении сети курортов и домов отдыха, развитии коллективного садоводства и огородничества и т.д. </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71600" y="0"/>
            <a:ext cx="8172400" cy="6597352"/>
          </a:xfrm>
        </p:spPr>
        <p:txBody>
          <a:bodyPr>
            <a:normAutofit fontScale="92500" lnSpcReduction="10000"/>
          </a:bodyPr>
          <a:lstStyle/>
          <a:p>
            <a:pPr marL="95250" indent="266700">
              <a:buNone/>
            </a:pPr>
            <a:r>
              <a:rPr lang="ru-RU" sz="3300" dirty="0" smtClean="0">
                <a:latin typeface="Arial" pitchFamily="34" charset="0"/>
                <a:cs typeface="Arial" pitchFamily="34" charset="0"/>
              </a:rPr>
              <a:t>Поэтому оценка всех факторов, а следовательно и решение задачи могут быть получены на основе сопоставляемых переходных затрат. При этом условии задача выбора оптимального варианта ПФПП может быть решена исходя из нахождения минимума затрат.</a:t>
            </a:r>
          </a:p>
          <a:p>
            <a:pPr marL="95250" indent="266700">
              <a:buNone/>
            </a:pPr>
            <a:r>
              <a:rPr lang="ru-RU" sz="3300" dirty="0" smtClean="0">
                <a:latin typeface="Arial" pitchFamily="34" charset="0"/>
                <a:cs typeface="Arial" pitchFamily="34" charset="0"/>
              </a:rPr>
              <a:t>Так как все поезда, обращающиеся на сети железных дорог, связаны между собой пересадочными пассажиропотоками, то решение задачи ПФФП целесообразно производить для больших полигонов сети. Размерность такой задачи велика, поэтому ее решение необходимо производить на ЭВМ.</a:t>
            </a:r>
          </a:p>
          <a:p>
            <a:pPr>
              <a:buNone/>
            </a:pP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99592" y="332656"/>
            <a:ext cx="8244408" cy="6525344"/>
          </a:xfrm>
        </p:spPr>
        <p:txBody>
          <a:bodyPr>
            <a:normAutofit/>
          </a:bodyPr>
          <a:lstStyle/>
          <a:p>
            <a:pPr>
              <a:buNone/>
            </a:pPr>
            <a:r>
              <a:rPr lang="ru-RU" sz="3600" i="1" dirty="0" smtClean="0"/>
              <a:t>Исходными данными</a:t>
            </a:r>
            <a:r>
              <a:rPr lang="ru-RU" sz="3600" dirty="0" smtClean="0"/>
              <a:t> для расчета ПФПП являются:</a:t>
            </a:r>
          </a:p>
          <a:p>
            <a:pPr>
              <a:buNone/>
            </a:pPr>
            <a:r>
              <a:rPr lang="ru-RU" sz="3600" dirty="0" smtClean="0"/>
              <a:t>– величины отдельных струй пассажиропотока между опорными станциями;</a:t>
            </a:r>
          </a:p>
          <a:p>
            <a:pPr>
              <a:buNone/>
            </a:pPr>
            <a:r>
              <a:rPr lang="ru-RU" sz="3600" dirty="0" smtClean="0"/>
              <a:t>– густота пассажиропотока по отдельным участкам полигона;</a:t>
            </a:r>
          </a:p>
          <a:p>
            <a:pPr>
              <a:buNone/>
            </a:pPr>
            <a:r>
              <a:rPr lang="ru-RU" sz="3600" dirty="0" smtClean="0"/>
              <a:t>– величины транзитного пассажиропотока между входными станциями дороги;</a:t>
            </a:r>
          </a:p>
          <a:p>
            <a:pPr>
              <a:buNone/>
            </a:pPr>
            <a:r>
              <a:rPr lang="ru-RU" sz="3600" dirty="0" smtClean="0"/>
              <a:t> </a:t>
            </a:r>
            <a:endParaRPr lang="ru-RU" sz="3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99592" y="0"/>
            <a:ext cx="8244408" cy="6858000"/>
          </a:xfrm>
        </p:spPr>
        <p:txBody>
          <a:bodyPr>
            <a:normAutofit/>
          </a:bodyPr>
          <a:lstStyle/>
          <a:p>
            <a:pPr>
              <a:buNone/>
            </a:pPr>
            <a:r>
              <a:rPr lang="ru-RU" dirty="0" smtClean="0">
                <a:latin typeface="Arial" pitchFamily="34" charset="0"/>
                <a:cs typeface="Arial" pitchFamily="34" charset="0"/>
              </a:rPr>
              <a:t>   – перечень станций полигона, которые по своему техническому оснащению могут служить станциями формирования или оборота составов пассажирских поездов;</a:t>
            </a:r>
          </a:p>
          <a:p>
            <a:pPr>
              <a:buNone/>
            </a:pPr>
            <a:r>
              <a:rPr lang="ru-RU" dirty="0" smtClean="0">
                <a:latin typeface="Arial" pitchFamily="34" charset="0"/>
                <a:cs typeface="Arial" pitchFamily="34" charset="0"/>
              </a:rPr>
              <a:t>   – возможные маршруты обращений поездов;</a:t>
            </a:r>
          </a:p>
          <a:p>
            <a:pPr>
              <a:buNone/>
            </a:pPr>
            <a:r>
              <a:rPr lang="ru-RU" dirty="0" smtClean="0">
                <a:latin typeface="Arial" pitchFamily="34" charset="0"/>
                <a:cs typeface="Arial" pitchFamily="34" charset="0"/>
              </a:rPr>
              <a:t>– величина расчетных струй месячного пассажиропотока;</a:t>
            </a:r>
          </a:p>
          <a:p>
            <a:pPr>
              <a:buNone/>
            </a:pPr>
            <a:r>
              <a:rPr lang="ru-RU" dirty="0" smtClean="0">
                <a:latin typeface="Arial" pitchFamily="34" charset="0"/>
                <a:cs typeface="Arial" pitchFamily="34" charset="0"/>
              </a:rPr>
              <a:t>– весовые нормы и скорости движения поездов;</a:t>
            </a:r>
          </a:p>
          <a:p>
            <a:pPr>
              <a:buNone/>
            </a:pPr>
            <a:r>
              <a:rPr lang="ru-RU" dirty="0" smtClean="0">
                <a:latin typeface="Arial" pitchFamily="34" charset="0"/>
                <a:cs typeface="Arial" pitchFamily="34" charset="0"/>
              </a:rPr>
              <a:t>– существующие ограничения в крупных железнодорожных узлах.</a:t>
            </a:r>
          </a:p>
          <a:p>
            <a:pPr>
              <a:buNone/>
            </a:pPr>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0"/>
            <a:ext cx="7498080" cy="1143000"/>
          </a:xfrm>
        </p:spPr>
        <p:txBody>
          <a:bodyPr>
            <a:normAutofit fontScale="90000"/>
          </a:bodyPr>
          <a:lstStyle/>
          <a:p>
            <a:r>
              <a:rPr lang="ru-RU" dirty="0" smtClean="0"/>
              <a:t>Устройства пассажирских станций</a:t>
            </a:r>
            <a:endParaRPr lang="ru-RU" dirty="0"/>
          </a:p>
        </p:txBody>
      </p:sp>
      <p:sp>
        <p:nvSpPr>
          <p:cNvPr id="3" name="Содержимое 2"/>
          <p:cNvSpPr>
            <a:spLocks noGrp="1"/>
          </p:cNvSpPr>
          <p:nvPr>
            <p:ph idx="1"/>
          </p:nvPr>
        </p:nvSpPr>
        <p:spPr>
          <a:xfrm>
            <a:off x="1043608" y="1124744"/>
            <a:ext cx="7890080" cy="5589240"/>
          </a:xfrm>
        </p:spPr>
        <p:txBody>
          <a:bodyPr>
            <a:noAutofit/>
          </a:bodyPr>
          <a:lstStyle/>
          <a:p>
            <a:pPr marL="0" indent="266700">
              <a:buNone/>
            </a:pPr>
            <a:r>
              <a:rPr lang="ru-RU" sz="2800" dirty="0" smtClean="0">
                <a:latin typeface="Arial" pitchFamily="34" charset="0"/>
                <a:cs typeface="Arial" pitchFamily="34" charset="0"/>
              </a:rPr>
              <a:t>Классификация пассажирских станций</a:t>
            </a:r>
          </a:p>
          <a:p>
            <a:pPr marL="0" indent="266700">
              <a:buNone/>
            </a:pPr>
            <a:r>
              <a:rPr lang="ru-RU" sz="2800" i="1" dirty="0" smtClean="0">
                <a:latin typeface="Arial" pitchFamily="34" charset="0"/>
                <a:cs typeface="Arial" pitchFamily="34" charset="0"/>
              </a:rPr>
              <a:t>По характеру выполняемой работы пассажирские станции делятся:</a:t>
            </a:r>
            <a:endParaRPr lang="ru-RU" sz="2800" dirty="0" smtClean="0">
              <a:latin typeface="Arial" pitchFamily="34" charset="0"/>
              <a:cs typeface="Arial" pitchFamily="34" charset="0"/>
            </a:endParaRPr>
          </a:p>
          <a:p>
            <a:pPr marL="0" indent="266700">
              <a:buNone/>
            </a:pPr>
            <a:r>
              <a:rPr lang="ru-RU" sz="2800" dirty="0" smtClean="0">
                <a:latin typeface="Arial" pitchFamily="34" charset="0"/>
                <a:cs typeface="Arial" pitchFamily="34" charset="0"/>
              </a:rPr>
              <a:t>1)</a:t>
            </a:r>
            <a:r>
              <a:rPr lang="ru-RU" sz="2800" b="1" i="1" dirty="0" smtClean="0">
                <a:latin typeface="Arial" pitchFamily="34" charset="0"/>
                <a:cs typeface="Arial" pitchFamily="34" charset="0"/>
              </a:rPr>
              <a:t> </a:t>
            </a:r>
            <a:r>
              <a:rPr lang="ru-RU" sz="2800" dirty="0" smtClean="0">
                <a:latin typeface="Arial" pitchFamily="34" charset="0"/>
                <a:cs typeface="Arial" pitchFamily="34" charset="0"/>
              </a:rPr>
              <a:t>на</a:t>
            </a:r>
            <a:r>
              <a:rPr lang="ru-RU" sz="2800" b="1" i="1" dirty="0" smtClean="0">
                <a:latin typeface="Arial" pitchFamily="34" charset="0"/>
                <a:cs typeface="Arial" pitchFamily="34" charset="0"/>
              </a:rPr>
              <a:t> собственно пассажирские</a:t>
            </a:r>
            <a:r>
              <a:rPr lang="ru-RU" sz="2800" dirty="0" smtClean="0">
                <a:latin typeface="Arial" pitchFamily="34" charset="0"/>
                <a:cs typeface="Arial" pitchFamily="34" charset="0"/>
              </a:rPr>
              <a:t>, имеющие вокзал, ПО парки, платформы для посадки и высадки пассажиров, переходные тоннели или мостики. Эти станции выполняют работу по обслуживанию пассажиров, приему и отправлению поездов, начинающих и заканчивающих движение, и пропуску транзитных поездов. А также все коммерческие операции по оформлению проезда пассажиров и перевозок багажа;</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43608" y="1052736"/>
            <a:ext cx="7890080" cy="5805264"/>
          </a:xfrm>
        </p:spPr>
        <p:txBody>
          <a:bodyPr>
            <a:noAutofit/>
          </a:bodyPr>
          <a:lstStyle/>
          <a:p>
            <a:pPr marL="0" indent="266700">
              <a:buNone/>
            </a:pPr>
            <a:r>
              <a:rPr lang="ru-RU" dirty="0" smtClean="0">
                <a:latin typeface="Arial" pitchFamily="34" charset="0"/>
                <a:cs typeface="Arial" pitchFamily="34" charset="0"/>
              </a:rPr>
              <a:t>2)</a:t>
            </a:r>
            <a:r>
              <a:rPr lang="ru-RU" b="1" i="1" dirty="0" smtClean="0">
                <a:latin typeface="Arial" pitchFamily="34" charset="0"/>
                <a:cs typeface="Arial" pitchFamily="34" charset="0"/>
              </a:rPr>
              <a:t> технические,</a:t>
            </a:r>
            <a:r>
              <a:rPr lang="ru-RU" dirty="0" smtClean="0">
                <a:latin typeface="Arial" pitchFamily="34" charset="0"/>
                <a:cs typeface="Arial" pitchFamily="34" charset="0"/>
              </a:rPr>
              <a:t> имеющие пути и устройства для экипировки, переформирования, ремонта и отстоя пассажирских составов, вагоноремонтные и деповские устройства. В ряде случаев на этих станциях имеются багажные и почтовые устройства. Эти станции предназначены для выполнения операций с составами поездов, начинающих и заканчивающих следование;</a:t>
            </a:r>
          </a:p>
          <a:p>
            <a:pPr>
              <a:buNone/>
            </a:pPr>
            <a:endParaRPr lang="ru-RU"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87624" y="0"/>
            <a:ext cx="7956376" cy="6357392"/>
          </a:xfrm>
        </p:spPr>
        <p:txBody>
          <a:bodyPr>
            <a:normAutofit fontScale="85000" lnSpcReduction="10000"/>
          </a:bodyPr>
          <a:lstStyle/>
          <a:p>
            <a:pPr>
              <a:buNone/>
            </a:pPr>
            <a:r>
              <a:rPr lang="ru-RU" dirty="0" smtClean="0">
                <a:latin typeface="Arial" pitchFamily="34" charset="0"/>
                <a:cs typeface="Arial" pitchFamily="34" charset="0"/>
              </a:rPr>
              <a:t>3)</a:t>
            </a:r>
            <a:r>
              <a:rPr lang="ru-RU" b="1" i="1" dirty="0" smtClean="0">
                <a:latin typeface="Arial" pitchFamily="34" charset="0"/>
                <a:cs typeface="Arial" pitchFamily="34" charset="0"/>
              </a:rPr>
              <a:t> объединенные,</a:t>
            </a:r>
            <a:r>
              <a:rPr lang="ru-RU" dirty="0" smtClean="0">
                <a:latin typeface="Arial" pitchFamily="34" charset="0"/>
                <a:cs typeface="Arial" pitchFamily="34" charset="0"/>
              </a:rPr>
              <a:t> выполняющие все виды работ по пассажирскому движению и обслуживающие поезда всех категорий;</a:t>
            </a:r>
          </a:p>
          <a:p>
            <a:pPr>
              <a:buNone/>
            </a:pPr>
            <a:r>
              <a:rPr lang="ru-RU" dirty="0" smtClean="0">
                <a:latin typeface="Arial" pitchFamily="34" charset="0"/>
                <a:cs typeface="Arial" pitchFamily="34" charset="0"/>
              </a:rPr>
              <a:t>4)</a:t>
            </a:r>
            <a:r>
              <a:rPr lang="ru-RU" b="1" i="1" dirty="0" smtClean="0">
                <a:latin typeface="Arial" pitchFamily="34" charset="0"/>
                <a:cs typeface="Arial" pitchFamily="34" charset="0"/>
              </a:rPr>
              <a:t> зонные, </a:t>
            </a:r>
            <a:r>
              <a:rPr lang="ru-RU" dirty="0" smtClean="0">
                <a:latin typeface="Arial" pitchFamily="34" charset="0"/>
                <a:cs typeface="Arial" pitchFamily="34" charset="0"/>
              </a:rPr>
              <a:t>устраиваемые на участках со значительным пригородным движением. Здесь, помимо обслуживания пригородных пассажиров, производится оборот части пригородных составов, их техническая обработка. А иногда и экипировка. Иногда на зонных станциях располагаются локомотивные и вагоноремонтные депо. Кроме того, на пригородных линиях устраиваются </a:t>
            </a:r>
            <a:r>
              <a:rPr lang="ru-RU" i="1" dirty="0" smtClean="0">
                <a:latin typeface="Arial" pitchFamily="34" charset="0"/>
                <a:cs typeface="Arial" pitchFamily="34" charset="0"/>
              </a:rPr>
              <a:t>остановочные пункты</a:t>
            </a:r>
            <a:r>
              <a:rPr lang="ru-RU" dirty="0" smtClean="0">
                <a:latin typeface="Arial" pitchFamily="34" charset="0"/>
                <a:cs typeface="Arial" pitchFamily="34" charset="0"/>
              </a:rPr>
              <a:t>, которые предназначены только для посадки – высадки пассажиров и к числу раздельных пунктов не относятся.</a:t>
            </a:r>
          </a:p>
          <a:p>
            <a:pPr>
              <a:buNone/>
            </a:pPr>
            <a:endParaRPr lang="ru-RU"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15616" y="0"/>
            <a:ext cx="7818072" cy="6248400"/>
          </a:xfrm>
        </p:spPr>
        <p:txBody>
          <a:bodyPr>
            <a:normAutofit lnSpcReduction="10000"/>
          </a:bodyPr>
          <a:lstStyle/>
          <a:p>
            <a:pPr>
              <a:buNone/>
            </a:pPr>
            <a:r>
              <a:rPr lang="ru-RU" i="1" dirty="0" smtClean="0">
                <a:latin typeface="Arial" pitchFamily="34" charset="0"/>
                <a:cs typeface="Arial" pitchFamily="34" charset="0"/>
              </a:rPr>
              <a:t>Пассажирские станции также делятся:</a:t>
            </a:r>
            <a:endParaRPr lang="ru-RU" dirty="0" smtClean="0">
              <a:latin typeface="Arial" pitchFamily="34" charset="0"/>
              <a:cs typeface="Arial" pitchFamily="34" charset="0"/>
            </a:endParaRPr>
          </a:p>
          <a:p>
            <a:pPr>
              <a:buNone/>
            </a:pPr>
            <a:r>
              <a:rPr lang="ru-RU" dirty="0" smtClean="0">
                <a:latin typeface="Arial" pitchFamily="34" charset="0"/>
                <a:cs typeface="Arial" pitchFamily="34" charset="0"/>
              </a:rPr>
              <a:t>1)</a:t>
            </a:r>
            <a:r>
              <a:rPr lang="ru-RU" b="1" i="1" dirty="0" smtClean="0">
                <a:latin typeface="Arial" pitchFamily="34" charset="0"/>
                <a:cs typeface="Arial" pitchFamily="34" charset="0"/>
              </a:rPr>
              <a:t> </a:t>
            </a:r>
            <a:r>
              <a:rPr lang="ru-RU" dirty="0" smtClean="0">
                <a:latin typeface="Arial" pitchFamily="34" charset="0"/>
                <a:cs typeface="Arial" pitchFamily="34" charset="0"/>
              </a:rPr>
              <a:t>на</a:t>
            </a:r>
            <a:r>
              <a:rPr lang="ru-RU" b="1" dirty="0" smtClean="0">
                <a:latin typeface="Arial" pitchFamily="34" charset="0"/>
                <a:cs typeface="Arial" pitchFamily="34" charset="0"/>
              </a:rPr>
              <a:t> </a:t>
            </a:r>
            <a:r>
              <a:rPr lang="ru-RU" b="1" i="1" dirty="0" smtClean="0">
                <a:latin typeface="Arial" pitchFamily="34" charset="0"/>
                <a:cs typeface="Arial" pitchFamily="34" charset="0"/>
              </a:rPr>
              <a:t>сквозные,</a:t>
            </a:r>
            <a:r>
              <a:rPr lang="ru-RU" dirty="0" smtClean="0">
                <a:latin typeface="Arial" pitchFamily="34" charset="0"/>
                <a:cs typeface="Arial" pitchFamily="34" charset="0"/>
              </a:rPr>
              <a:t> через которые поезда могут следовать на проход, что обеспечивает большую пропускную способность станций;</a:t>
            </a:r>
          </a:p>
          <a:p>
            <a:pPr>
              <a:buNone/>
            </a:pPr>
            <a:r>
              <a:rPr lang="ru-RU" dirty="0" smtClean="0">
                <a:latin typeface="Arial" pitchFamily="34" charset="0"/>
                <a:cs typeface="Arial" pitchFamily="34" charset="0"/>
              </a:rPr>
              <a:t>2)</a:t>
            </a:r>
            <a:r>
              <a:rPr lang="ru-RU" b="1" i="1" dirty="0" smtClean="0">
                <a:latin typeface="Arial" pitchFamily="34" charset="0"/>
                <a:cs typeface="Arial" pitchFamily="34" charset="0"/>
              </a:rPr>
              <a:t> тупиковые,</a:t>
            </a:r>
            <a:r>
              <a:rPr lang="ru-RU" dirty="0" smtClean="0">
                <a:latin typeface="Arial" pitchFamily="34" charset="0"/>
                <a:cs typeface="Arial" pitchFamily="34" charset="0"/>
              </a:rPr>
              <a:t> на которых ПО пути заканчиваются тупиками</a:t>
            </a:r>
            <a:r>
              <a:rPr lang="ru-RU" smtClean="0">
                <a:latin typeface="Arial" pitchFamily="34" charset="0"/>
                <a:cs typeface="Arial" pitchFamily="34" charset="0"/>
              </a:rPr>
              <a:t>. </a:t>
            </a:r>
            <a:endParaRPr lang="ru-RU" dirty="0" smtClean="0">
              <a:latin typeface="Arial" pitchFamily="34" charset="0"/>
              <a:cs typeface="Arial" pitchFamily="34" charset="0"/>
            </a:endParaRPr>
          </a:p>
          <a:p>
            <a:pPr>
              <a:buNone/>
            </a:pPr>
            <a:r>
              <a:rPr lang="ru-RU" dirty="0" smtClean="0">
                <a:latin typeface="Arial" pitchFamily="34" charset="0"/>
                <a:cs typeface="Arial" pitchFamily="34" charset="0"/>
              </a:rPr>
              <a:t>3)</a:t>
            </a:r>
            <a:r>
              <a:rPr lang="ru-RU" b="1" i="1" dirty="0" smtClean="0">
                <a:latin typeface="Arial" pitchFamily="34" charset="0"/>
                <a:cs typeface="Arial" pitchFamily="34" charset="0"/>
              </a:rPr>
              <a:t> комбинированные (</a:t>
            </a:r>
            <a:r>
              <a:rPr lang="ru-RU" b="1" i="1" dirty="0" err="1" smtClean="0">
                <a:latin typeface="Arial" pitchFamily="34" charset="0"/>
                <a:cs typeface="Arial" pitchFamily="34" charset="0"/>
              </a:rPr>
              <a:t>тупиково-проходные</a:t>
            </a:r>
            <a:r>
              <a:rPr lang="ru-RU" b="1" i="1" dirty="0" smtClean="0">
                <a:latin typeface="Arial" pitchFamily="34" charset="0"/>
                <a:cs typeface="Arial" pitchFamily="34" charset="0"/>
              </a:rPr>
              <a:t>)</a:t>
            </a:r>
            <a:r>
              <a:rPr lang="ru-RU" dirty="0" smtClean="0">
                <a:latin typeface="Arial" pitchFamily="34" charset="0"/>
                <a:cs typeface="Arial" pitchFamily="34" charset="0"/>
              </a:rPr>
              <a:t>, имеющие сквозные или тупиковые пути (используются только для местных или пригородных поездов).</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404664"/>
            <a:ext cx="7498080" cy="5843736"/>
          </a:xfrm>
        </p:spPr>
        <p:txBody>
          <a:bodyPr>
            <a:normAutofit fontScale="92500"/>
          </a:bodyPr>
          <a:lstStyle/>
          <a:p>
            <a:pPr>
              <a:buNone/>
            </a:pPr>
            <a:r>
              <a:rPr lang="ru-RU" i="1" dirty="0" smtClean="0">
                <a:latin typeface="Arial" pitchFamily="34" charset="0"/>
                <a:cs typeface="Arial" pitchFamily="34" charset="0"/>
              </a:rPr>
              <a:t>По условиям обработки составов пассажирских поездов все вышеперечисленные станции делятся:</a:t>
            </a:r>
            <a:endParaRPr lang="ru-RU" dirty="0" smtClean="0">
              <a:latin typeface="Arial" pitchFamily="34" charset="0"/>
              <a:cs typeface="Arial" pitchFamily="34" charset="0"/>
            </a:endParaRPr>
          </a:p>
          <a:p>
            <a:pPr>
              <a:buNone/>
            </a:pPr>
            <a:r>
              <a:rPr lang="ru-RU" dirty="0" smtClean="0">
                <a:latin typeface="Arial" pitchFamily="34" charset="0"/>
                <a:cs typeface="Arial" pitchFamily="34" charset="0"/>
              </a:rPr>
              <a:t>1) на </a:t>
            </a:r>
            <a:r>
              <a:rPr lang="ru-RU" b="1" i="1" dirty="0" smtClean="0">
                <a:latin typeface="Arial" pitchFamily="34" charset="0"/>
                <a:cs typeface="Arial" pitchFamily="34" charset="0"/>
              </a:rPr>
              <a:t>конечные</a:t>
            </a:r>
            <a:r>
              <a:rPr lang="ru-RU" dirty="0" smtClean="0">
                <a:latin typeface="Arial" pitchFamily="34" charset="0"/>
                <a:cs typeface="Arial" pitchFamily="34" charset="0"/>
              </a:rPr>
              <a:t> (головные или пункты оборота составов, где начинают или заканчивают свое следование все пассажирские поезда);</a:t>
            </a:r>
          </a:p>
          <a:p>
            <a:pPr>
              <a:buNone/>
            </a:pPr>
            <a:r>
              <a:rPr lang="ru-RU" dirty="0" smtClean="0">
                <a:latin typeface="Arial" pitchFamily="34" charset="0"/>
                <a:cs typeface="Arial" pitchFamily="34" charset="0"/>
              </a:rPr>
              <a:t>2) </a:t>
            </a:r>
            <a:r>
              <a:rPr lang="ru-RU" b="1" i="1" dirty="0" smtClean="0">
                <a:latin typeface="Arial" pitchFamily="34" charset="0"/>
                <a:cs typeface="Arial" pitchFamily="34" charset="0"/>
              </a:rPr>
              <a:t>промежуточные</a:t>
            </a:r>
            <a:r>
              <a:rPr lang="ru-RU" dirty="0" smtClean="0">
                <a:latin typeface="Arial" pitchFamily="34" charset="0"/>
                <a:cs typeface="Arial" pitchFamily="34" charset="0"/>
              </a:rPr>
              <a:t> (на которых пассажирские поезда имеют остановки); </a:t>
            </a:r>
          </a:p>
          <a:p>
            <a:pPr>
              <a:buNone/>
            </a:pPr>
            <a:r>
              <a:rPr lang="ru-RU" dirty="0" smtClean="0">
                <a:latin typeface="Arial" pitchFamily="34" charset="0"/>
                <a:cs typeface="Arial" pitchFamily="34" charset="0"/>
              </a:rPr>
              <a:t>3) </a:t>
            </a:r>
            <a:r>
              <a:rPr lang="ru-RU" b="1" i="1" dirty="0" smtClean="0">
                <a:latin typeface="Arial" pitchFamily="34" charset="0"/>
                <a:cs typeface="Arial" pitchFamily="34" charset="0"/>
              </a:rPr>
              <a:t>конечно-промежуточные</a:t>
            </a:r>
            <a:r>
              <a:rPr lang="ru-RU" dirty="0" smtClean="0">
                <a:latin typeface="Arial" pitchFamily="34" charset="0"/>
                <a:cs typeface="Arial" pitchFamily="34" charset="0"/>
              </a:rPr>
              <a:t>.</a:t>
            </a:r>
            <a:endParaRPr lang="ru-RU"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43608" y="404664"/>
            <a:ext cx="7890080" cy="5843736"/>
          </a:xfrm>
        </p:spPr>
        <p:txBody>
          <a:bodyPr>
            <a:noAutofit/>
          </a:bodyPr>
          <a:lstStyle/>
          <a:p>
            <a:pPr marL="95250" indent="361950">
              <a:buNone/>
            </a:pPr>
            <a:r>
              <a:rPr lang="ru-RU" i="1" dirty="0" smtClean="0">
                <a:latin typeface="Arial" pitchFamily="34" charset="0"/>
                <a:cs typeface="Arial" pitchFamily="34" charset="0"/>
              </a:rPr>
              <a:t>Пассажирские станции также делятся:</a:t>
            </a:r>
            <a:endParaRPr lang="ru-RU" dirty="0" smtClean="0">
              <a:latin typeface="Arial" pitchFamily="34" charset="0"/>
              <a:cs typeface="Arial" pitchFamily="34" charset="0"/>
            </a:endParaRPr>
          </a:p>
          <a:p>
            <a:pPr marL="95250" indent="361950">
              <a:buNone/>
            </a:pPr>
            <a:r>
              <a:rPr lang="ru-RU" dirty="0" smtClean="0">
                <a:latin typeface="Arial" pitchFamily="34" charset="0"/>
                <a:cs typeface="Arial" pitchFamily="34" charset="0"/>
              </a:rPr>
              <a:t>1)</a:t>
            </a:r>
            <a:r>
              <a:rPr lang="ru-RU" b="1" i="1" dirty="0" smtClean="0">
                <a:latin typeface="Arial" pitchFamily="34" charset="0"/>
                <a:cs typeface="Arial" pitchFamily="34" charset="0"/>
              </a:rPr>
              <a:t> </a:t>
            </a:r>
            <a:r>
              <a:rPr lang="ru-RU" dirty="0" smtClean="0">
                <a:latin typeface="Arial" pitchFamily="34" charset="0"/>
                <a:cs typeface="Arial" pitchFamily="34" charset="0"/>
              </a:rPr>
              <a:t>на</a:t>
            </a:r>
            <a:r>
              <a:rPr lang="ru-RU" b="1" dirty="0" smtClean="0">
                <a:latin typeface="Arial" pitchFamily="34" charset="0"/>
                <a:cs typeface="Arial" pitchFamily="34" charset="0"/>
              </a:rPr>
              <a:t> </a:t>
            </a:r>
            <a:r>
              <a:rPr lang="ru-RU" b="1" i="1" dirty="0" smtClean="0">
                <a:latin typeface="Arial" pitchFamily="34" charset="0"/>
                <a:cs typeface="Arial" pitchFamily="34" charset="0"/>
              </a:rPr>
              <a:t>сквозные,</a:t>
            </a:r>
            <a:r>
              <a:rPr lang="ru-RU" dirty="0" smtClean="0">
                <a:latin typeface="Arial" pitchFamily="34" charset="0"/>
                <a:cs typeface="Arial" pitchFamily="34" charset="0"/>
              </a:rPr>
              <a:t> через которые поезда могут следовать на проход, что обеспечивает большую пропускную способность станций;</a:t>
            </a:r>
          </a:p>
          <a:p>
            <a:pPr marL="95250" indent="361950">
              <a:buNone/>
            </a:pPr>
            <a:r>
              <a:rPr lang="ru-RU" dirty="0" smtClean="0">
                <a:latin typeface="Arial" pitchFamily="34" charset="0"/>
                <a:cs typeface="Arial" pitchFamily="34" charset="0"/>
              </a:rPr>
              <a:t>2)</a:t>
            </a:r>
            <a:r>
              <a:rPr lang="ru-RU" b="1" i="1" dirty="0" smtClean="0">
                <a:latin typeface="Arial" pitchFamily="34" charset="0"/>
                <a:cs typeface="Arial" pitchFamily="34" charset="0"/>
              </a:rPr>
              <a:t> тупиковые,</a:t>
            </a:r>
            <a:r>
              <a:rPr lang="ru-RU" dirty="0" smtClean="0">
                <a:latin typeface="Arial" pitchFamily="34" charset="0"/>
                <a:cs typeface="Arial" pitchFamily="34" charset="0"/>
              </a:rPr>
              <a:t> на которых ПО пути заканчиваются тупиками.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57224" y="500042"/>
            <a:ext cx="8286776" cy="6357958"/>
          </a:xfrm>
        </p:spPr>
        <p:txBody>
          <a:bodyPr>
            <a:normAutofit/>
          </a:bodyPr>
          <a:lstStyle/>
          <a:p>
            <a:pPr marL="95250" indent="266700">
              <a:buNone/>
            </a:pPr>
            <a:r>
              <a:rPr lang="ru-RU" sz="4000" dirty="0" smtClean="0"/>
              <a:t>Учитывают и такие факторы, как массовые организованные перевозки пассажиров на выставки и туристов, удельный вес междугородных и пригородных перевозок пассажиров другими видами транспорта.</a:t>
            </a:r>
            <a:endParaRPr lang="ru-RU"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0"/>
            <a:ext cx="8219340" cy="6858000"/>
          </a:xfrm>
        </p:spPr>
        <p:txBody>
          <a:bodyPr>
            <a:normAutofit/>
          </a:bodyPr>
          <a:lstStyle/>
          <a:p>
            <a:pPr marL="0" indent="361950">
              <a:buNone/>
            </a:pPr>
            <a:r>
              <a:rPr lang="ru-RU" sz="3600" dirty="0" smtClean="0"/>
              <a:t>Пассажиропотоки определяют по направлениям и периодам года, а для пригородного движения — также по месяцам, дням недели и времени суток. Для этого используют данные обследований пассажиропотоков. Из-за специфики пассажирских перевозок осуществляют их раздельное планирование в дальнем, местном и пригородном сообщениях по методикам, приведенным в курсе Экономика транспорта. </a:t>
            </a:r>
            <a:endParaRPr lang="ru-RU"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0"/>
            <a:ext cx="8501090" cy="6858000"/>
          </a:xfrm>
        </p:spPr>
        <p:txBody>
          <a:bodyPr>
            <a:noAutofit/>
          </a:bodyPr>
          <a:lstStyle/>
          <a:p>
            <a:pPr marL="95250" indent="436563">
              <a:buNone/>
            </a:pPr>
            <a:r>
              <a:rPr lang="ru-RU" sz="3600" i="1" dirty="0" smtClean="0"/>
              <a:t>Пассажирские железнодорожные сообщения</a:t>
            </a:r>
            <a:r>
              <a:rPr lang="ru-RU" sz="3600" dirty="0" smtClean="0"/>
              <a:t>, обеспечивающие связи между различными городами и районами страны, подразделяются на прямое, местное и пригородное:</a:t>
            </a:r>
          </a:p>
          <a:p>
            <a:pPr marL="95250" lvl="0" indent="436563">
              <a:buNone/>
            </a:pPr>
            <a:r>
              <a:rPr lang="ru-RU" sz="3600" i="1" dirty="0" smtClean="0"/>
              <a:t>прямое сообщение</a:t>
            </a:r>
            <a:r>
              <a:rPr lang="ru-RU" sz="3600" dirty="0" smtClean="0"/>
              <a:t> – в пределах двух и более дорог;</a:t>
            </a:r>
          </a:p>
          <a:p>
            <a:pPr marL="95250" lvl="0" indent="436563">
              <a:buNone/>
            </a:pPr>
            <a:r>
              <a:rPr lang="ru-RU" sz="3600" i="1" dirty="0" smtClean="0"/>
              <a:t>местное сообщение</a:t>
            </a:r>
            <a:r>
              <a:rPr lang="ru-RU" sz="3600" dirty="0" smtClean="0"/>
              <a:t> – в пределах одной дороги;</a:t>
            </a:r>
          </a:p>
          <a:p>
            <a:pPr marL="95250" lvl="0" indent="436563">
              <a:buNone/>
            </a:pPr>
            <a:r>
              <a:rPr lang="ru-RU" sz="3600" i="1" dirty="0" smtClean="0"/>
              <a:t>пригородное сообщение</a:t>
            </a:r>
            <a:r>
              <a:rPr lang="ru-RU" sz="3600" dirty="0" smtClean="0"/>
              <a:t> – в пределах пригородного участка.</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0"/>
            <a:ext cx="8858280" cy="6858000"/>
          </a:xfrm>
        </p:spPr>
        <p:txBody>
          <a:bodyPr>
            <a:noAutofit/>
          </a:bodyPr>
          <a:lstStyle/>
          <a:p>
            <a:pPr marL="177800" indent="449263">
              <a:buNone/>
            </a:pPr>
            <a:r>
              <a:rPr lang="ru-RU" sz="4000" dirty="0" smtClean="0"/>
              <a:t>Категории поездов:</a:t>
            </a:r>
          </a:p>
          <a:p>
            <a:pPr marL="177800" indent="449263">
              <a:buNone/>
            </a:pPr>
            <a:r>
              <a:rPr lang="ru-RU" sz="4000" dirty="0" smtClean="0"/>
              <a:t>– </a:t>
            </a:r>
            <a:r>
              <a:rPr lang="ru-RU" sz="4000" i="1" dirty="0" smtClean="0"/>
              <a:t>дальние</a:t>
            </a:r>
            <a:r>
              <a:rPr lang="ru-RU" sz="4000" dirty="0" smtClean="0"/>
              <a:t>, следующие на расстояние более 700 км;</a:t>
            </a:r>
          </a:p>
          <a:p>
            <a:pPr marL="177800" indent="449263">
              <a:buNone/>
            </a:pPr>
            <a:r>
              <a:rPr lang="ru-RU" sz="4000" dirty="0" smtClean="0"/>
              <a:t>– </a:t>
            </a:r>
            <a:r>
              <a:rPr lang="ru-RU" sz="4000" i="1" dirty="0" smtClean="0"/>
              <a:t>местные</a:t>
            </a:r>
            <a:r>
              <a:rPr lang="ru-RU" sz="4000" dirty="0" smtClean="0"/>
              <a:t>, следующие на расстояние до 700 км;</a:t>
            </a:r>
          </a:p>
          <a:p>
            <a:pPr marL="177800" indent="449263">
              <a:buNone/>
            </a:pPr>
            <a:r>
              <a:rPr lang="ru-RU" sz="4000" dirty="0" smtClean="0"/>
              <a:t>– </a:t>
            </a:r>
            <a:r>
              <a:rPr lang="ru-RU" sz="4000" i="1" dirty="0" smtClean="0"/>
              <a:t>пригородные</a:t>
            </a:r>
            <a:r>
              <a:rPr lang="ru-RU" sz="4000" dirty="0" smtClean="0"/>
              <a:t>, следующие на расстояние до 150 км.</a:t>
            </a:r>
          </a:p>
          <a:p>
            <a:pPr marL="177800" indent="449263">
              <a:buNone/>
            </a:pPr>
            <a:r>
              <a:rPr lang="ru-RU" sz="4000" dirty="0" smtClean="0"/>
              <a:t>В свою очередь дальние и местные поезда делятся на скорые и пассажирские.</a:t>
            </a:r>
          </a:p>
          <a:p>
            <a:pPr>
              <a:buNone/>
            </a:pPr>
            <a:endParaRPr lang="ru-RU"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548680"/>
            <a:ext cx="7498080" cy="5699720"/>
          </a:xfrm>
        </p:spPr>
        <p:txBody>
          <a:bodyPr>
            <a:normAutofit fontScale="92500" lnSpcReduction="20000"/>
          </a:bodyPr>
          <a:lstStyle/>
          <a:p>
            <a:pPr>
              <a:buNone/>
            </a:pPr>
            <a:r>
              <a:rPr lang="ru-RU" i="1" dirty="0" smtClean="0"/>
              <a:t>Скорые</a:t>
            </a:r>
            <a:r>
              <a:rPr lang="ru-RU" dirty="0" smtClean="0"/>
              <a:t> поезда формируются из вагонов повышенной комфортабельности и имеют меньший вес и населенность поезда, следует с более высокими скоростями, проследуют безостановочно 200–300 км, а время остановок является минимальным. </a:t>
            </a:r>
          </a:p>
          <a:p>
            <a:pPr>
              <a:buNone/>
            </a:pPr>
            <a:r>
              <a:rPr lang="ru-RU" i="1" dirty="0" smtClean="0"/>
              <a:t>Пассажирские</a:t>
            </a:r>
            <a:r>
              <a:rPr lang="ru-RU" dirty="0" smtClean="0"/>
              <a:t> поезда формируются из вагонов меньшей комфортабельности, чем скорые, в них включаются купейные и не купейные вагоны, а иногда и вагоны для сидения. Они имеют больший вес и населенность, но меньшую маршрутную скорость из-за более частых остановок.</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548680"/>
            <a:ext cx="7498080" cy="5699720"/>
          </a:xfrm>
        </p:spPr>
        <p:txBody>
          <a:bodyPr>
            <a:normAutofit fontScale="92500" lnSpcReduction="20000"/>
          </a:bodyPr>
          <a:lstStyle/>
          <a:p>
            <a:pPr>
              <a:buNone/>
            </a:pPr>
            <a:r>
              <a:rPr lang="ru-RU" i="1" dirty="0" smtClean="0"/>
              <a:t>Пригородные</a:t>
            </a:r>
            <a:r>
              <a:rPr lang="ru-RU" dirty="0" smtClean="0"/>
              <a:t> поезда имеют меньший вес, чем местные, и, как правило, большую населенность. Кроме раздельных пунктов (станции, разъезды и т. д.), эти поезда останавливаются на пассажирских остановочных пунктах, устраиваемых на перегонах специально для посадки и высадки пассажиров. </a:t>
            </a:r>
          </a:p>
          <a:p>
            <a:pPr>
              <a:buNone/>
            </a:pPr>
            <a:r>
              <a:rPr lang="ru-RU" i="1" dirty="0" smtClean="0"/>
              <a:t>Туристско-экскурсионные</a:t>
            </a:r>
            <a:r>
              <a:rPr lang="ru-RU" dirty="0" smtClean="0"/>
              <a:t> поезда, следующие в дальнем, местном и пригородном сообщении, формируются из вагонов одной категории. Эти поезда имеют назначение обслуживать туристов.</a:t>
            </a:r>
          </a:p>
          <a:p>
            <a:pPr>
              <a:buNone/>
            </a:pP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883</TotalTime>
  <Words>1883</Words>
  <Application>Microsoft Office PowerPoint</Application>
  <PresentationFormat>Экран (4:3)</PresentationFormat>
  <Paragraphs>89</Paragraphs>
  <Slides>38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Солнцестояние</vt:lpstr>
      <vt:lpstr>Организация  пассажиропотоков </vt:lpstr>
      <vt:lpstr>Слайд 2</vt:lpstr>
      <vt:lpstr>Слайд 3</vt:lpstr>
      <vt:lpstr>Слайд 4</vt:lpstr>
      <vt:lpstr>Слайд 5</vt:lpstr>
      <vt:lpstr>Слайд 6</vt:lpstr>
      <vt:lpstr>Слайд 7</vt:lpstr>
      <vt:lpstr>Слайд 8</vt:lpstr>
      <vt:lpstr>Слайд 9</vt:lpstr>
      <vt:lpstr>Слайд 10</vt:lpstr>
      <vt:lpstr>Нумерация поездов:</vt:lpstr>
      <vt:lpstr>Нумерация поездов:</vt:lpstr>
      <vt:lpstr>Слайд 13</vt:lpstr>
      <vt:lpstr>Слайд 14</vt:lpstr>
      <vt:lpstr>Слайд 15</vt:lpstr>
      <vt:lpstr>Слайд 16</vt:lpstr>
      <vt:lpstr>Расчет густоты движения пассажиров</vt:lpstr>
      <vt:lpstr>Слайд 18</vt:lpstr>
      <vt:lpstr>Слайд 19</vt:lpstr>
      <vt:lpstr>Слайд 20</vt:lpstr>
      <vt:lpstr>Слайд 21</vt:lpstr>
      <vt:lpstr>Слайд 22</vt:lpstr>
      <vt:lpstr>Слайд 23</vt:lpstr>
      <vt:lpstr>Слайд 24</vt:lpstr>
      <vt:lpstr>Выбор композиции, весовых норм и скоростей движения  пассажирских поездов</vt:lpstr>
      <vt:lpstr>Слайд 26</vt:lpstr>
      <vt:lpstr>Слайд 27</vt:lpstr>
      <vt:lpstr>Слайд 28</vt:lpstr>
      <vt:lpstr>РАСЧЕТ  ПЛАНА ФОРМИРОВАНИЯ  ПАССАЖИРСКИХ ПОЕЗДОВ</vt:lpstr>
      <vt:lpstr>Слайд 30</vt:lpstr>
      <vt:lpstr>Слайд 31</vt:lpstr>
      <vt:lpstr>Слайд 32</vt:lpstr>
      <vt:lpstr>Устройства пассажирских станций</vt:lpstr>
      <vt:lpstr>Слайд 34</vt:lpstr>
      <vt:lpstr>Слайд 35</vt:lpstr>
      <vt:lpstr>Слайд 36</vt:lpstr>
      <vt:lpstr>Слайд 37</vt:lpstr>
      <vt:lpstr>Слайд 38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HP</dc:creator>
  <cp:lastModifiedBy>УТЖТ</cp:lastModifiedBy>
  <cp:revision>50</cp:revision>
  <dcterms:created xsi:type="dcterms:W3CDTF">2015-09-04T17:24:45Z</dcterms:created>
  <dcterms:modified xsi:type="dcterms:W3CDTF">2020-03-20T08:11:04Z</dcterms:modified>
</cp:coreProperties>
</file>