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63" r:id="rId3"/>
    <p:sldId id="257" r:id="rId4"/>
    <p:sldId id="258" r:id="rId5"/>
    <p:sldId id="259" r:id="rId6"/>
    <p:sldId id="260" r:id="rId7"/>
    <p:sldId id="261" r:id="rId8"/>
    <p:sldId id="262" r:id="rId9"/>
    <p:sldId id="264" r:id="rId10"/>
    <p:sldId id="265" r:id="rId11"/>
    <p:sldId id="266" r:id="rId12"/>
    <p:sldId id="267" r:id="rId13"/>
  </p:sldIdLst>
  <p:sldSz cx="9144000" cy="6858000" type="screen4x3"/>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21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ECE4B60D-21DE-4449-82C9-2FB3BD42DC2F}" type="datetimeFigureOut">
              <a:rPr lang="ru-RU" smtClean="0"/>
              <a:t>18.01.2017</a:t>
            </a:fld>
            <a:endParaRPr lang="ru-RU"/>
          </a:p>
        </p:txBody>
      </p:sp>
      <p:sp>
        <p:nvSpPr>
          <p:cNvPr id="4" name="Нижний колонтитул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6EDECEAB-5DC2-4827-A5E2-FF5B852EFD0F}" type="slidenum">
              <a:rPr lang="ru-RU" smtClean="0"/>
              <a:t>‹#›</a:t>
            </a:fld>
            <a:endParaRPr lang="ru-R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35D5C30-17CF-4CA8-A2F3-6F89F177E29C}" type="datetimeFigureOut">
              <a:rPr lang="ru-RU" smtClean="0"/>
              <a:t>18.01.2017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3D1AA-D32F-4830-B63F-1CD682FFC1CD}"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5D5C30-17CF-4CA8-A2F3-6F89F177E29C}" type="datetimeFigureOut">
              <a:rPr lang="ru-RU" smtClean="0"/>
              <a:t>18.01.2017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3D1AA-D32F-4830-B63F-1CD682FFC1C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5D5C30-17CF-4CA8-A2F3-6F89F177E29C}" type="datetimeFigureOut">
              <a:rPr lang="ru-RU" smtClean="0"/>
              <a:t>18.01.2017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3D1AA-D32F-4830-B63F-1CD682FFC1C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5D5C30-17CF-4CA8-A2F3-6F89F177E29C}" type="datetimeFigureOut">
              <a:rPr lang="ru-RU" smtClean="0"/>
              <a:t>18.01.2017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3D1AA-D32F-4830-B63F-1CD682FFC1C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35D5C30-17CF-4CA8-A2F3-6F89F177E29C}" type="datetimeFigureOut">
              <a:rPr lang="ru-RU" smtClean="0"/>
              <a:t>18.01.2017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3D1AA-D32F-4830-B63F-1CD682FFC1CD}"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35D5C30-17CF-4CA8-A2F3-6F89F177E29C}" type="datetimeFigureOut">
              <a:rPr lang="ru-RU" smtClean="0"/>
              <a:t>18.01.2017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73D1AA-D32F-4830-B63F-1CD682FFC1CD}"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35D5C30-17CF-4CA8-A2F3-6F89F177E29C}" type="datetimeFigureOut">
              <a:rPr lang="ru-RU" smtClean="0"/>
              <a:t>18.01.2017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173D1AA-D32F-4830-B63F-1CD682FFC1CD}"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35D5C30-17CF-4CA8-A2F3-6F89F177E29C}" type="datetimeFigureOut">
              <a:rPr lang="ru-RU" smtClean="0"/>
              <a:t>18.01.2017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173D1AA-D32F-4830-B63F-1CD682FFC1C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35D5C30-17CF-4CA8-A2F3-6F89F177E29C}" type="datetimeFigureOut">
              <a:rPr lang="ru-RU" smtClean="0"/>
              <a:t>18.01.2017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173D1AA-D32F-4830-B63F-1CD682FFC1C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35D5C30-17CF-4CA8-A2F3-6F89F177E29C}" type="datetimeFigureOut">
              <a:rPr lang="ru-RU" smtClean="0"/>
              <a:t>18.01.2017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73D1AA-D32F-4830-B63F-1CD682FFC1CD}"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35D5C30-17CF-4CA8-A2F3-6F89F177E29C}" type="datetimeFigureOut">
              <a:rPr lang="ru-RU" smtClean="0"/>
              <a:t>18.01.2017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73D1AA-D32F-4830-B63F-1CD682FFC1CD}"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D5C30-17CF-4CA8-A2F3-6F89F177E29C}" type="datetimeFigureOut">
              <a:rPr lang="ru-RU" smtClean="0"/>
              <a:t>18.01.2017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73D1AA-D32F-4830-B63F-1CD682FFC1C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Информационной обеспечение профессиональной деятельности</a:t>
            </a:r>
            <a:endParaRPr lang="ru-RU" dirty="0"/>
          </a:p>
        </p:txBody>
      </p:sp>
      <p:sp>
        <p:nvSpPr>
          <p:cNvPr id="3" name="Подзаголовок 2"/>
          <p:cNvSpPr>
            <a:spLocks noGrp="1"/>
          </p:cNvSpPr>
          <p:nvPr>
            <p:ph type="subTitle" idx="1"/>
          </p:nvPr>
        </p:nvSpPr>
        <p:spPr/>
        <p:txBody>
          <a:bodyPr/>
          <a:lstStyle/>
          <a:p>
            <a:r>
              <a:rPr lang="ru-RU" dirty="0" smtClean="0">
                <a:solidFill>
                  <a:schemeClr val="tx1"/>
                </a:solidFill>
              </a:rPr>
              <a:t>Программное обеспечение информационных технологий</a:t>
            </a:r>
            <a:endParaRPr lang="ru-RU"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fontScale="92500" lnSpcReduction="20000"/>
          </a:bodyPr>
          <a:lstStyle/>
          <a:p>
            <a:pPr marL="85725" indent="276225">
              <a:buNone/>
            </a:pPr>
            <a:r>
              <a:rPr lang="ru-RU" b="1" i="1" dirty="0"/>
              <a:t>Прикладное программное обеспечение</a:t>
            </a:r>
            <a:r>
              <a:rPr lang="ru-RU" dirty="0"/>
              <a:t> (ППО) или </a:t>
            </a:r>
            <a:r>
              <a:rPr lang="ru-RU" b="1" i="1" dirty="0"/>
              <a:t>прикладные программные средства</a:t>
            </a:r>
            <a:r>
              <a:rPr lang="ru-RU" dirty="0"/>
              <a:t> используются при решении конкретных задач. Эти программы помогают пользователям выполнять необходимые им работы на компьютерах. Порой такие программы называют приложениями.</a:t>
            </a:r>
          </a:p>
          <a:p>
            <a:pPr marL="85725" indent="276225">
              <a:buNone/>
            </a:pPr>
            <a:r>
              <a:rPr lang="ru-RU" dirty="0"/>
              <a:t>ППО носит проблемно-ориентированный характер. В нём обычно выделяют две составляющие: пользовательское и проблемное прикладное программное обеспечение.</a:t>
            </a:r>
          </a:p>
          <a:p>
            <a:pPr marL="85725" indent="276225">
              <a:buNone/>
            </a:pPr>
            <a:r>
              <a:rPr lang="ru-RU" dirty="0"/>
              <a:t>К </a:t>
            </a:r>
            <a:r>
              <a:rPr lang="ru-RU" i="1" dirty="0"/>
              <a:t>пользовательскому ППО</a:t>
            </a:r>
            <a:r>
              <a:rPr lang="ru-RU" dirty="0"/>
              <a:t> относят: текстовые, табличные и графические редакторы и другие подобные программы, например, учебные и </a:t>
            </a:r>
            <a:r>
              <a:rPr lang="ru-RU" dirty="0" err="1" smtClean="0"/>
              <a:t>досуговые</a:t>
            </a:r>
            <a:r>
              <a:rPr lang="ru-RU" dirty="0" smtClean="0"/>
              <a:t>.</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fontScale="85000" lnSpcReduction="10000"/>
          </a:bodyPr>
          <a:lstStyle/>
          <a:p>
            <a:pPr marL="85725" indent="361950">
              <a:buNone/>
            </a:pPr>
            <a:r>
              <a:rPr lang="ru-RU" dirty="0"/>
              <a:t>Набор нескольких пользовательских программ, функционально дополняющих друг друга и поддерживающих единую информационную технологию называют </a:t>
            </a:r>
            <a:r>
              <a:rPr lang="ru-RU" i="1" dirty="0"/>
              <a:t>пакетом прикладных программ,</a:t>
            </a:r>
            <a:r>
              <a:rPr lang="ru-RU" dirty="0"/>
              <a:t> </a:t>
            </a:r>
            <a:r>
              <a:rPr lang="ru-RU" i="1" dirty="0"/>
              <a:t>интегрированным пакетом программ </a:t>
            </a:r>
            <a:r>
              <a:rPr lang="ru-RU" dirty="0"/>
              <a:t>или</a:t>
            </a:r>
            <a:r>
              <a:rPr lang="ru-RU" i="1" dirty="0"/>
              <a:t> интегрированным программным обеспечением</a:t>
            </a:r>
            <a:r>
              <a:rPr lang="ru-RU" dirty="0"/>
              <a:t>. Пакеты программ выполняют функции, для которых ранее создавались специализированные программы. В качестве примера приведём ППП </a:t>
            </a:r>
            <a:r>
              <a:rPr lang="ru-RU" dirty="0" err="1"/>
              <a:t>Microsoft</a:t>
            </a:r>
            <a:r>
              <a:rPr lang="ru-RU" dirty="0"/>
              <a:t> </a:t>
            </a:r>
            <a:r>
              <a:rPr lang="ru-RU" dirty="0" err="1"/>
              <a:t>Office</a:t>
            </a:r>
            <a:r>
              <a:rPr lang="ru-RU" dirty="0"/>
              <a:t>, в состав которого входят: текстовый и табличный процессор, СУБД </a:t>
            </a:r>
            <a:r>
              <a:rPr lang="ru-RU" dirty="0" err="1"/>
              <a:t>Access</a:t>
            </a:r>
            <a:r>
              <a:rPr lang="ru-RU" dirty="0"/>
              <a:t>, </a:t>
            </a:r>
            <a:r>
              <a:rPr lang="ru-RU" dirty="0" err="1"/>
              <a:t>Power</a:t>
            </a:r>
            <a:r>
              <a:rPr lang="ru-RU" dirty="0"/>
              <a:t> </a:t>
            </a:r>
            <a:r>
              <a:rPr lang="ru-RU" dirty="0" err="1"/>
              <a:t>Point</a:t>
            </a:r>
            <a:r>
              <a:rPr lang="ru-RU" dirty="0"/>
              <a:t> и другие программы.</a:t>
            </a:r>
          </a:p>
          <a:p>
            <a:pPr marL="85725" indent="361950">
              <a:buNone/>
            </a:pPr>
            <a:r>
              <a:rPr lang="ru-RU" i="1" dirty="0"/>
              <a:t>Проблемное ПО</a:t>
            </a:r>
            <a:r>
              <a:rPr lang="ru-RU" dirty="0"/>
              <a:t> – это специализированное ППО, например, бухгалтерские программы, программы в области страхования и др</a:t>
            </a:r>
            <a:r>
              <a:rPr lang="ru-RU" dirty="0" smtClean="0"/>
              <a:t>.</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340369"/>
          </a:xfrm>
        </p:spPr>
        <p:txBody>
          <a:bodyPr/>
          <a:lstStyle/>
          <a:p>
            <a:pPr marL="85725" indent="276225">
              <a:buNone/>
              <a:tabLst>
                <a:tab pos="85725" algn="l"/>
              </a:tabLst>
            </a:pPr>
            <a:r>
              <a:rPr lang="ru-RU" b="1" dirty="0"/>
              <a:t>Программное обеспечение вычислительных систем</a:t>
            </a:r>
            <a:r>
              <a:rPr lang="ru-RU" dirty="0"/>
              <a:t> является очень важной составляющей любой ИС. Обусловлено это тем, что оно играет основную роль при введении в эксплуатацию самой информационной системы, а также помогает осуществлять различные манипуляции с базами данных и файлами.</a:t>
            </a:r>
          </a:p>
          <a:p>
            <a:pP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lstStyle/>
          <a:p>
            <a:pPr marL="180975" indent="266700">
              <a:buNone/>
            </a:pPr>
            <a:r>
              <a:rPr lang="ru-RU" i="1" dirty="0"/>
              <a:t>Программное обеспечение (ПО) </a:t>
            </a:r>
            <a:r>
              <a:rPr lang="ru-RU" dirty="0"/>
              <a:t>– это</a:t>
            </a:r>
            <a:r>
              <a:rPr lang="ru-RU" i="1" dirty="0"/>
              <a:t> программные средства</a:t>
            </a:r>
            <a:r>
              <a:rPr lang="ru-RU" dirty="0"/>
              <a:t> информационных технологий. Они подразумевают создание, использование компьютерных программ различного назначения и позволяют техническим средствам выполнять операции с машиночитаемой информацией.</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214290"/>
            <a:ext cx="8229600" cy="6286544"/>
          </a:xfrm>
        </p:spPr>
        <p:txBody>
          <a:bodyPr>
            <a:normAutofit fontScale="92500" lnSpcReduction="20000"/>
          </a:bodyPr>
          <a:lstStyle/>
          <a:p>
            <a:pPr marL="0" indent="361950" fontAlgn="base">
              <a:buNone/>
            </a:pPr>
            <a:r>
              <a:rPr lang="ru-RU" dirty="0"/>
              <a:t>Программное обеспечение представляет собой некий набор программ, правил, а также соответствующей документации системы, предназначенных для обработки информации. Относится это и к информационным технологиям и системам.</a:t>
            </a:r>
          </a:p>
          <a:p>
            <a:pPr marL="0" indent="361950" fontAlgn="base">
              <a:buNone/>
            </a:pPr>
            <a:r>
              <a:rPr lang="ru-RU" dirty="0"/>
              <a:t>Программное обеспечение является самой важнейшей составляющей любой информационной системы. В нынешнее время присутствует просто огромнейшее количество программ и различных приложений, благодаря которым удаётся реализовать различные информационные процессы. Все они смогут удовлетворить информационные потребности того либо иного пользователя.</a:t>
            </a:r>
          </a:p>
          <a:p>
            <a:pPr>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fontScale="92500" lnSpcReduction="10000"/>
          </a:bodyPr>
          <a:lstStyle/>
          <a:p>
            <a:pPr marL="180975" indent="266700">
              <a:buNone/>
            </a:pPr>
            <a:r>
              <a:rPr lang="ru-RU" dirty="0"/>
              <a:t>В целом информационное программное обеспечение представляет собой программы, функцией которых является решение определённых задач. Ни одна, даже идеально разработанная, система не сможет функционировать без ПО. Обусловлено это тем, что смысл её будет потерян. Опираясь на то, какие предъявляются требования, отличается и программное обеспечение информационных систем. Благодаря наличию программ-трансляторов и прикладных программ удаётся осуществлять перевод с языка высокого уровня на машинный язык.</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Классификация </a:t>
            </a:r>
            <a:r>
              <a:rPr lang="ru-RU" dirty="0" smtClean="0"/>
              <a:t>ПО</a:t>
            </a:r>
            <a:endParaRPr lang="ru-RU" dirty="0"/>
          </a:p>
        </p:txBody>
      </p:sp>
      <p:sp>
        <p:nvSpPr>
          <p:cNvPr id="3" name="Содержимое 2"/>
          <p:cNvSpPr>
            <a:spLocks noGrp="1"/>
          </p:cNvSpPr>
          <p:nvPr>
            <p:ph idx="1"/>
          </p:nvPr>
        </p:nvSpPr>
        <p:spPr/>
        <p:txBody>
          <a:bodyPr>
            <a:normAutofit fontScale="92500" lnSpcReduction="20000"/>
          </a:bodyPr>
          <a:lstStyle/>
          <a:p>
            <a:pPr marL="85725" indent="276225" fontAlgn="base">
              <a:buNone/>
            </a:pPr>
            <a:r>
              <a:rPr lang="ru-RU" dirty="0"/>
              <a:t>Программное обеспечение информационных технологий и систем можно условно разделить на три основные категории:</a:t>
            </a:r>
          </a:p>
          <a:p>
            <a:pPr marL="85725" indent="276225" fontAlgn="base">
              <a:buFont typeface="+mj-lt"/>
              <a:buAutoNum type="arabicPeriod"/>
            </a:pPr>
            <a:r>
              <a:rPr lang="ru-RU" i="1" dirty="0" smtClean="0"/>
              <a:t>Системные </a:t>
            </a:r>
            <a:r>
              <a:rPr lang="ru-RU" i="1" dirty="0"/>
              <a:t>программы</a:t>
            </a:r>
            <a:r>
              <a:rPr lang="ru-RU" dirty="0"/>
              <a:t>. Они осуществляют управление устройствами компьютера, а также вычислительными процессами. Такие программы ещё занимаются поиском и диагностикой различных неисправностей. В свою очередь, программное обеспечение систем управления можно разделить на несколько групп:</a:t>
            </a:r>
          </a:p>
          <a:p>
            <a:pPr>
              <a:buNone/>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01156" cy="1143000"/>
          </a:xfrm>
        </p:spPr>
        <p:txBody>
          <a:bodyPr>
            <a:noAutofit/>
          </a:bodyPr>
          <a:lstStyle/>
          <a:p>
            <a:r>
              <a:rPr lang="ru-RU" sz="3600" dirty="0" smtClean="0"/>
              <a:t>В свою очередь, программное обеспечение систем управления можно разделить на несколько групп:</a:t>
            </a:r>
            <a:endParaRPr lang="ru-RU" sz="3600" dirty="0"/>
          </a:p>
        </p:txBody>
      </p:sp>
      <p:sp>
        <p:nvSpPr>
          <p:cNvPr id="3" name="Содержимое 2"/>
          <p:cNvSpPr>
            <a:spLocks noGrp="1"/>
          </p:cNvSpPr>
          <p:nvPr>
            <p:ph idx="1"/>
          </p:nvPr>
        </p:nvSpPr>
        <p:spPr>
          <a:xfrm>
            <a:off x="428596" y="2000240"/>
            <a:ext cx="8229600" cy="4525963"/>
          </a:xfrm>
        </p:spPr>
        <p:txBody>
          <a:bodyPr>
            <a:normAutofit fontScale="92500" lnSpcReduction="20000"/>
          </a:bodyPr>
          <a:lstStyle/>
          <a:p>
            <a:pPr marL="361950" lvl="1" indent="-361950" fontAlgn="base">
              <a:buFont typeface="Arial" pitchFamily="34" charset="0"/>
              <a:buChar char="•"/>
            </a:pPr>
            <a:r>
              <a:rPr lang="ru-RU" dirty="0"/>
              <a:t>Операционные системы. Они являются неким посредником между самим пользователем и ПК. С их помощью обеспечивается работа системных и пользовательских программ. ОС – это очень важная составляющая, так как она несёт защитную функцию для любой </a:t>
            </a:r>
            <a:r>
              <a:rPr lang="ru-RU" dirty="0" smtClean="0"/>
              <a:t>системы.</a:t>
            </a:r>
            <a:endParaRPr lang="ru-RU" sz="2000" dirty="0" smtClean="0"/>
          </a:p>
          <a:p>
            <a:pPr marL="361950" lvl="1" indent="-361950" fontAlgn="base">
              <a:buFont typeface="Arial" pitchFamily="34" charset="0"/>
              <a:buChar char="•"/>
            </a:pPr>
            <a:r>
              <a:rPr lang="ru-RU" dirty="0" smtClean="0"/>
              <a:t>Утилиты</a:t>
            </a:r>
            <a:r>
              <a:rPr lang="ru-RU" dirty="0"/>
              <a:t>. Это программы, которые обеспечивают решение разных вспомогательных процессов.</a:t>
            </a:r>
            <a:endParaRPr lang="ru-RU" sz="2000" dirty="0"/>
          </a:p>
          <a:p>
            <a:r>
              <a:rPr lang="ru-RU" dirty="0"/>
              <a:t>Драйверы. К этой группе относятся такие программы, с помощью которых ОС способна распознавать любые подключаемые внешние устройства</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fontScale="92500" lnSpcReduction="20000"/>
          </a:bodyPr>
          <a:lstStyle/>
          <a:p>
            <a:pPr marL="514350" lvl="0" indent="-514350" fontAlgn="base">
              <a:buNone/>
            </a:pPr>
            <a:r>
              <a:rPr lang="ru-RU" i="1" dirty="0" smtClean="0"/>
              <a:t>2. Инструментальные </a:t>
            </a:r>
            <a:r>
              <a:rPr lang="ru-RU" i="1" dirty="0"/>
              <a:t>системы</a:t>
            </a:r>
            <a:r>
              <a:rPr lang="ru-RU" dirty="0"/>
              <a:t>. Сюда относятся различные языки программирования, которые необходимы для создания программ и приложений. Такие системы предоставляют самим разработчикам огромный набор инструментов для </a:t>
            </a:r>
            <a:r>
              <a:rPr lang="ru-RU" dirty="0" smtClean="0"/>
              <a:t>работы.</a:t>
            </a:r>
          </a:p>
          <a:p>
            <a:pPr marL="514350" lvl="0" indent="-514350" fontAlgn="base">
              <a:buNone/>
            </a:pPr>
            <a:r>
              <a:rPr lang="ru-RU" i="1" dirty="0" smtClean="0"/>
              <a:t>3. Прикладные </a:t>
            </a:r>
            <a:r>
              <a:rPr lang="ru-RU" i="1" dirty="0"/>
              <a:t>программы</a:t>
            </a:r>
            <a:r>
              <a:rPr lang="ru-RU" dirty="0"/>
              <a:t>. Это пользовательское программное обеспечение, не относящееся к двум предыдущим группам. С помощью таких программ пользователь способен решать различные задачи, например набирать текст, смотреть фильмы, создавать рисунок, играть в игры, слушать музыку и многое другое.</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fontScale="92500" lnSpcReduction="20000"/>
          </a:bodyPr>
          <a:lstStyle/>
          <a:p>
            <a:pPr marL="85725" indent="276225">
              <a:buNone/>
            </a:pPr>
            <a:r>
              <a:rPr lang="ru-RU" dirty="0"/>
              <a:t>Кроме того, сервисное общесистемное ПО  включает тестовые и диагностические программы, программы антивирусной защиты и обслуживания сети.</a:t>
            </a:r>
          </a:p>
          <a:p>
            <a:pPr marL="85725" indent="276225">
              <a:buNone/>
            </a:pPr>
            <a:r>
              <a:rPr lang="ru-RU" i="1" dirty="0"/>
              <a:t>Тестовые и диагностические программы</a:t>
            </a:r>
            <a:r>
              <a:rPr lang="ru-RU" dirty="0"/>
              <a:t> предназначены для проверки работоспособности отдельных узлов компьютеров, работы программ и устранения выявленных в процессе тестирования неисправностей.</a:t>
            </a:r>
          </a:p>
          <a:p>
            <a:pPr marL="85725" indent="276225">
              <a:buNone/>
            </a:pPr>
            <a:r>
              <a:rPr lang="ru-RU" i="1" dirty="0"/>
              <a:t>Антивирусные программы</a:t>
            </a:r>
            <a:r>
              <a:rPr lang="ru-RU" dirty="0"/>
              <a:t> используют для диагностики, выявления и устранения вирусных программ, нарушающих нормальную работу вычислительной системы.</a:t>
            </a:r>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fontScale="92500" lnSpcReduction="10000"/>
          </a:bodyPr>
          <a:lstStyle/>
          <a:p>
            <a:pPr marL="85725" indent="361950">
              <a:buNone/>
            </a:pPr>
            <a:r>
              <a:rPr lang="ru-RU" b="1" i="1" dirty="0"/>
              <a:t>Инструментальное программное обеспечение </a:t>
            </a:r>
            <a:r>
              <a:rPr lang="ru-RU" dirty="0"/>
              <a:t>или</a:t>
            </a:r>
            <a:r>
              <a:rPr lang="ru-RU" i="1" dirty="0"/>
              <a:t> инструментальные программные средства </a:t>
            </a:r>
            <a:r>
              <a:rPr lang="ru-RU" dirty="0"/>
              <a:t>(ИПО) – это программы-полуфабрикаты или конструкторы, используемые в ходе разработки, корректировки или развития других программ. Они позволяют создавать различные прикладные пользовательские программы. К ИПО относят: СУБД, редакторы, отладчики, вспомогательные системные программы, графические пакеты, конструкторы обучающих, игровых, тестирующих и других программ. По назначению они близки к системам программирования.</a:t>
            </a:r>
          </a:p>
          <a:p>
            <a:pPr>
              <a:buNone/>
            </a:pP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TotalTime>
  <Words>420</Words>
  <Application>Microsoft Office PowerPoint</Application>
  <PresentationFormat>Экран (4:3)</PresentationFormat>
  <Paragraphs>25</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Информационной обеспечение профессиональной деятельности</vt:lpstr>
      <vt:lpstr>Слайд 2</vt:lpstr>
      <vt:lpstr>Слайд 3</vt:lpstr>
      <vt:lpstr>Слайд 4</vt:lpstr>
      <vt:lpstr>Классификация ПО</vt:lpstr>
      <vt:lpstr>В свою очередь, программное обеспечение систем управления можно разделить на несколько групп:</vt:lpstr>
      <vt:lpstr>Слайд 7</vt:lpstr>
      <vt:lpstr>Слайд 8</vt:lpstr>
      <vt:lpstr>Слайд 9</vt:lpstr>
      <vt:lpstr>Слайд 10</vt:lpstr>
      <vt:lpstr>Слайд 11</vt:lpstr>
      <vt:lpstr>Слайд 12</vt:lpstr>
    </vt:vector>
  </TitlesOfParts>
  <Company>МИИТ</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УТЖТ</dc:creator>
  <cp:lastModifiedBy>УТЖТ</cp:lastModifiedBy>
  <cp:revision>9</cp:revision>
  <dcterms:created xsi:type="dcterms:W3CDTF">2017-01-18T05:02:18Z</dcterms:created>
  <dcterms:modified xsi:type="dcterms:W3CDTF">2017-01-18T06:51:14Z</dcterms:modified>
</cp:coreProperties>
</file>