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1" r:id="rId4"/>
    <p:sldId id="266" r:id="rId5"/>
    <p:sldId id="258" r:id="rId6"/>
    <p:sldId id="267" r:id="rId7"/>
    <p:sldId id="272" r:id="rId8"/>
    <p:sldId id="27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087256-06FF-4C79-9618-5133A08CA266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00050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Коррозия кабелей</a:t>
            </a:r>
            <a:endParaRPr lang="ru-RU" i="1" dirty="0"/>
          </a:p>
        </p:txBody>
      </p:sp>
      <p:pic>
        <p:nvPicPr>
          <p:cNvPr id="9218" name="Picture 2" descr="http://www.ruscable.ru/interactive/forum/upload/5ad6e1c0bfd20218a04a3bf0d15c26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14422"/>
            <a:ext cx="5362575" cy="338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19221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Виды и причины коррозии кабелей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Защита кабелей от коррозии</a:t>
            </a:r>
            <a:endParaRPr lang="ru-RU" sz="2800" dirty="0"/>
          </a:p>
        </p:txBody>
      </p:sp>
      <p:pic>
        <p:nvPicPr>
          <p:cNvPr id="4" name="Picture 2" descr="http://www.ruscable.ru/article/images/512871583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571744"/>
            <a:ext cx="5194653" cy="3960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Clr>
                <a:srgbClr val="FF0000"/>
              </a:buClr>
              <a:buSzPct val="90000"/>
              <a:buNone/>
              <a:defRPr/>
            </a:pPr>
            <a:r>
              <a:rPr lang="ru-RU" sz="2800" b="1" dirty="0" smtClean="0"/>
              <a:t>Коррозия – </a:t>
            </a:r>
            <a:r>
              <a:rPr lang="ru-RU" sz="2800" dirty="0" smtClean="0"/>
              <a:t>это процесс разрушения металлических оболочек, а также защитных и экранизирующих покровов вследствие химического, механического и электрического воздействия окружающей среды.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800" dirty="0" smtClean="0"/>
              <a:t> 	Коррозия оболочек приводит к потере герметичности кабелей, ухудшению их электрических свойств, а в ряде случаев выводит кабель из строя.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800" dirty="0" smtClean="0"/>
              <a:t> 	Существуют следующие виды коррозии: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800" b="1" dirty="0" smtClean="0"/>
              <a:t>- </a:t>
            </a:r>
            <a:r>
              <a:rPr lang="ru-RU" sz="2800" b="1" i="1" dirty="0" smtClean="0"/>
              <a:t>электрохимическая</a:t>
            </a:r>
            <a:r>
              <a:rPr lang="ru-RU" sz="2800" b="1" dirty="0" smtClean="0"/>
              <a:t> (почвенная);</a:t>
            </a:r>
            <a:endParaRPr lang="ru-RU" sz="2800" dirty="0" smtClean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800" b="1" dirty="0" smtClean="0"/>
              <a:t>- </a:t>
            </a:r>
            <a:r>
              <a:rPr lang="ru-RU" sz="2800" b="1" i="1" dirty="0" smtClean="0"/>
              <a:t>электрическая</a:t>
            </a:r>
            <a:r>
              <a:rPr lang="ru-RU" sz="2800" b="1" dirty="0" smtClean="0"/>
              <a:t>;</a:t>
            </a:r>
            <a:endParaRPr lang="ru-RU" sz="2800" dirty="0" smtClean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800" b="1" dirty="0" smtClean="0"/>
              <a:t>- </a:t>
            </a:r>
            <a:r>
              <a:rPr lang="ru-RU" sz="2800" b="1" i="1" dirty="0" smtClean="0"/>
              <a:t>межкристаллитная</a:t>
            </a:r>
            <a:r>
              <a:rPr lang="ru-RU" sz="2800" b="1" dirty="0" smtClean="0"/>
              <a:t> (вибрация)</a:t>
            </a:r>
            <a:endParaRPr lang="ru-RU" sz="2800" dirty="0" smtClean="0"/>
          </a:p>
          <a:p>
            <a:pPr marL="651510" indent="-514350">
              <a:buClr>
                <a:srgbClr val="FF0000"/>
              </a:buClr>
              <a:buSzPct val="90000"/>
              <a:buFont typeface="+mj-lt"/>
              <a:buAutoNum type="arabicPeriod" startAt="2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Причины коррозии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993718"/>
          </a:xfrm>
        </p:spPr>
        <p:txBody>
          <a:bodyPr/>
          <a:lstStyle/>
          <a:p>
            <a:r>
              <a:rPr lang="ru-RU" sz="2800" dirty="0" smtClean="0"/>
              <a:t>Подземная коррозия, которая вызывает электрохимическое разрушение металлических элементов кабелей, подразделяется на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электрокоррозию</a:t>
            </a:r>
            <a:r>
              <a:rPr lang="ru-RU" sz="2800" i="1" dirty="0" smtClean="0"/>
              <a:t> </a:t>
            </a:r>
            <a:r>
              <a:rPr lang="ru-RU" sz="2800" dirty="0" smtClean="0"/>
              <a:t>от блуждающих токов и </a:t>
            </a:r>
            <a:r>
              <a:rPr lang="ru-RU" sz="2800" i="1" dirty="0" smtClean="0"/>
              <a:t>почвенную</a:t>
            </a:r>
            <a:r>
              <a:rPr lang="ru-RU" sz="2800" dirty="0" smtClean="0"/>
              <a:t> коррозию от действия окружающей агрессивной среды.</a:t>
            </a:r>
          </a:p>
          <a:p>
            <a:endParaRPr lang="ru-RU" dirty="0"/>
          </a:p>
        </p:txBody>
      </p:sp>
      <p:pic>
        <p:nvPicPr>
          <p:cNvPr id="23554" name="Picture 2" descr="http://www.ruscable.ru/uploads/image/kabel-news/2012-1/2012-1_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214818"/>
            <a:ext cx="4948206" cy="2434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Электрокоррозия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Источником блуждающих токов являются рельсовые пути магистрального, промышленного и городского электрифицированного железнодорожного транспорта. Отсутствие полной изоляции путевого хозяйства от земли, несовершенство устройств электроснабжения и другие причины вызывают утечку тяговых токов из рельсов в землю. Растекаясь в земле и встречая на своем пути различные инженерные сооружения (трубопроводы, кабели и т. п.), удельные сопротивления которых меньше сопротивления земли, блуждающие токи входят в сооружения и проходят в них по направлению к тяговым подстанциям.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bestreferat.ru/images/paper/20/99/447992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825458"/>
            <a:ext cx="6786610" cy="6032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marL="548640" indent="-411480">
              <a:buClr>
                <a:srgbClr val="FF0000"/>
              </a:buClr>
              <a:buNone/>
              <a:defRPr/>
            </a:pPr>
            <a:r>
              <a:rPr lang="ru-RU" dirty="0" smtClean="0"/>
              <a:t>В результате воздействия электрической коррозии в кабеле возникают несколько видов зон:</a:t>
            </a:r>
          </a:p>
          <a:p>
            <a:pPr marL="548640" indent="-411480">
              <a:buClr>
                <a:srgbClr val="FF0000"/>
              </a:buClr>
              <a:buFont typeface="Wingdings 2"/>
              <a:buChar char=""/>
              <a:defRPr/>
            </a:pPr>
            <a:r>
              <a:rPr lang="ru-RU" dirty="0" smtClean="0"/>
              <a:t>- </a:t>
            </a:r>
            <a:r>
              <a:rPr lang="ru-RU" i="1" dirty="0" smtClean="0"/>
              <a:t>анодная зона</a:t>
            </a:r>
            <a:r>
              <a:rPr lang="ru-RU" dirty="0" smtClean="0"/>
              <a:t> – участок кабеля, на котором он имеет положительный потенциал. В этой зоне токи стекают с оболочки, унося частицы металла и разрушая её;</a:t>
            </a:r>
          </a:p>
          <a:p>
            <a:pPr marL="548640" indent="-411480">
              <a:buClr>
                <a:srgbClr val="FF0000"/>
              </a:buClr>
              <a:buFont typeface="Wingdings 2"/>
              <a:buChar char=""/>
              <a:defRPr/>
            </a:pPr>
            <a:r>
              <a:rPr lang="ru-RU" dirty="0" smtClean="0"/>
              <a:t>- </a:t>
            </a:r>
            <a:r>
              <a:rPr lang="ru-RU" i="1" dirty="0" smtClean="0"/>
              <a:t>катодная зона</a:t>
            </a:r>
            <a:r>
              <a:rPr lang="ru-RU" dirty="0" smtClean="0"/>
              <a:t> – участок кабеля с отрицательным потенциалом. Ток втекает в оболочку, не создавая опасности ее разрушения;</a:t>
            </a:r>
          </a:p>
          <a:p>
            <a:pPr marL="548640" indent="-411480">
              <a:buClr>
                <a:srgbClr val="FF0000"/>
              </a:buClr>
              <a:buFont typeface="Wingdings 2"/>
              <a:buChar char=""/>
              <a:defRPr/>
            </a:pPr>
            <a:r>
              <a:rPr lang="ru-RU" dirty="0" smtClean="0"/>
              <a:t>- </a:t>
            </a:r>
            <a:r>
              <a:rPr lang="ru-RU" i="1" dirty="0" smtClean="0"/>
              <a:t>знакопеременная зона</a:t>
            </a:r>
            <a:r>
              <a:rPr lang="ru-RU" dirty="0" smtClean="0"/>
              <a:t> – участок кабеля, на </a:t>
            </a:r>
          </a:p>
          <a:p>
            <a:pPr marL="548640" indent="-411480">
              <a:buClr>
                <a:srgbClr val="FF0000"/>
              </a:buClr>
              <a:buNone/>
              <a:defRPr/>
            </a:pPr>
            <a:r>
              <a:rPr lang="ru-RU" dirty="0" smtClean="0"/>
              <a:t>котором происходит чередование положительного </a:t>
            </a:r>
          </a:p>
          <a:p>
            <a:pPr marL="548640" indent="-411480">
              <a:buClr>
                <a:srgbClr val="FF0000"/>
              </a:buClr>
              <a:buNone/>
              <a:defRPr/>
            </a:pPr>
            <a:r>
              <a:rPr lang="ru-RU" dirty="0" smtClean="0"/>
              <a:t>и отрицательного потенциалов.</a:t>
            </a:r>
          </a:p>
          <a:p>
            <a:pPr marL="548640" indent="-411480">
              <a:buClr>
                <a:srgbClr val="FF0000"/>
              </a:buClr>
              <a:buNone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000480"/>
            <a:ext cx="8572560" cy="28575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Разрушающее действие коррозии характеризуется силой тока. Ток в 1А, блуждающий в земле, приводит к потере, в течение года 12 кг стали, 36 кг свинца, 100 кг алюминия.</a:t>
            </a:r>
            <a:endParaRPr lang="ru-RU" sz="2800" dirty="0"/>
          </a:p>
        </p:txBody>
      </p:sp>
      <p:pic>
        <p:nvPicPr>
          <p:cNvPr id="4" name="Рисунок 3" descr="Электрическая корроз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714356"/>
            <a:ext cx="4643470" cy="30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Почвенная коррозия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— электрохимическое разрушение металлических оболочек от взаимодействия с грунтом. </a:t>
            </a:r>
          </a:p>
          <a:p>
            <a:pPr>
              <a:buNone/>
            </a:pPr>
            <a:r>
              <a:rPr lang="ru-RU" dirty="0" smtClean="0"/>
              <a:t>Интенсивность коррозии зависит от состава грунта, наличия влаги и доступа воздуха в грунт.</a:t>
            </a:r>
          </a:p>
        </p:txBody>
      </p:sp>
      <p:pic>
        <p:nvPicPr>
          <p:cNvPr id="4098" name="Picture 2" descr="http://allphoto.in.ua/photo/39/es2401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714752"/>
            <a:ext cx="4319570" cy="2944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283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Коррозия кабелей</vt:lpstr>
      <vt:lpstr>Слайд 2</vt:lpstr>
      <vt:lpstr>Слайд 3</vt:lpstr>
      <vt:lpstr>Причины коррозии</vt:lpstr>
      <vt:lpstr>Электрокоррозия</vt:lpstr>
      <vt:lpstr>Слайд 6</vt:lpstr>
      <vt:lpstr>Слайд 7</vt:lpstr>
      <vt:lpstr>Слайд 8</vt:lpstr>
      <vt:lpstr>Почвенная коррозия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защиты подземных кабелей от корозии </dc:title>
  <dc:creator>Bulka</dc:creator>
  <cp:lastModifiedBy>Максимка</cp:lastModifiedBy>
  <cp:revision>11</cp:revision>
  <dcterms:created xsi:type="dcterms:W3CDTF">2012-12-20T17:05:10Z</dcterms:created>
  <dcterms:modified xsi:type="dcterms:W3CDTF">2016-02-22T14:20:45Z</dcterms:modified>
</cp:coreProperties>
</file>